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1"/>
    <p:sldMasterId id="2147483872" r:id="rId2"/>
  </p:sldMasterIdLst>
  <p:notesMasterIdLst>
    <p:notesMasterId r:id="rId64"/>
  </p:notesMasterIdLst>
  <p:sldIdLst>
    <p:sldId id="275" r:id="rId3"/>
    <p:sldId id="276" r:id="rId4"/>
    <p:sldId id="277" r:id="rId5"/>
    <p:sldId id="346" r:id="rId6"/>
    <p:sldId id="278" r:id="rId7"/>
    <p:sldId id="274" r:id="rId8"/>
    <p:sldId id="273" r:id="rId9"/>
    <p:sldId id="270" r:id="rId10"/>
    <p:sldId id="284" r:id="rId11"/>
    <p:sldId id="347" r:id="rId12"/>
    <p:sldId id="348" r:id="rId13"/>
    <p:sldId id="349" r:id="rId14"/>
    <p:sldId id="350" r:id="rId15"/>
    <p:sldId id="283" r:id="rId16"/>
    <p:sldId id="282" r:id="rId17"/>
    <p:sldId id="281" r:id="rId18"/>
    <p:sldId id="285" r:id="rId19"/>
    <p:sldId id="280" r:id="rId20"/>
    <p:sldId id="351" r:id="rId21"/>
    <p:sldId id="269" r:id="rId22"/>
    <p:sldId id="290" r:id="rId23"/>
    <p:sldId id="289" r:id="rId24"/>
    <p:sldId id="288" r:id="rId25"/>
    <p:sldId id="287" r:id="rId26"/>
    <p:sldId id="291" r:id="rId27"/>
    <p:sldId id="339" r:id="rId28"/>
    <p:sldId id="297" r:id="rId29"/>
    <p:sldId id="296" r:id="rId30"/>
    <p:sldId id="295" r:id="rId31"/>
    <p:sldId id="303" r:id="rId32"/>
    <p:sldId id="302" r:id="rId33"/>
    <p:sldId id="304" r:id="rId34"/>
    <p:sldId id="301" r:id="rId35"/>
    <p:sldId id="305" r:id="rId36"/>
    <p:sldId id="340" r:id="rId37"/>
    <p:sldId id="300" r:id="rId38"/>
    <p:sldId id="310" r:id="rId39"/>
    <p:sldId id="311" r:id="rId40"/>
    <p:sldId id="341" r:id="rId41"/>
    <p:sldId id="308" r:id="rId42"/>
    <p:sldId id="309" r:id="rId43"/>
    <p:sldId id="316" r:id="rId44"/>
    <p:sldId id="317" r:id="rId45"/>
    <p:sldId id="343" r:id="rId46"/>
    <p:sldId id="307" r:id="rId47"/>
    <p:sldId id="312" r:id="rId48"/>
    <p:sldId id="344" r:id="rId49"/>
    <p:sldId id="345" r:id="rId50"/>
    <p:sldId id="318" r:id="rId51"/>
    <p:sldId id="319" r:id="rId52"/>
    <p:sldId id="320" r:id="rId53"/>
    <p:sldId id="321" r:id="rId54"/>
    <p:sldId id="322" r:id="rId55"/>
    <p:sldId id="323" r:id="rId56"/>
    <p:sldId id="332" r:id="rId57"/>
    <p:sldId id="333" r:id="rId58"/>
    <p:sldId id="334" r:id="rId59"/>
    <p:sldId id="335" r:id="rId60"/>
    <p:sldId id="342" r:id="rId61"/>
    <p:sldId id="336" r:id="rId62"/>
    <p:sldId id="338" r:id="rId63"/>
  </p:sldIdLst>
  <p:sldSz cx="9906000" cy="6858000" type="A4"/>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0177"/>
    <a:srgbClr val="78A22F"/>
    <a:srgbClr val="7B95AE"/>
    <a:srgbClr val="D5872B"/>
    <a:srgbClr val="D7B012"/>
    <a:srgbClr val="616B9C"/>
    <a:srgbClr val="1AA0AA"/>
    <a:srgbClr val="EE34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71" autoAdjust="0"/>
  </p:normalViewPr>
  <p:slideViewPr>
    <p:cSldViewPr>
      <p:cViewPr varScale="1">
        <p:scale>
          <a:sx n="86" d="100"/>
          <a:sy n="86" d="100"/>
        </p:scale>
        <p:origin x="-1284" y="-84"/>
      </p:cViewPr>
      <p:guideLst>
        <p:guide orient="horz" pos="528"/>
        <p:guide orient="horz" pos="4201"/>
        <p:guide orient="horz" pos="1221"/>
        <p:guide pos="3120"/>
        <p:guide pos="347"/>
        <p:guide pos="6017"/>
      </p:guideLst>
    </p:cSldViewPr>
  </p:slideViewPr>
  <p:outlineViewPr>
    <p:cViewPr>
      <p:scale>
        <a:sx n="33" d="100"/>
        <a:sy n="33" d="100"/>
      </p:scale>
      <p:origin x="0" y="25188"/>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48.wmf"/><Relationship Id="rId7" Type="http://schemas.openxmlformats.org/officeDocument/2006/relationships/image" Target="../media/image52.wmf"/><Relationship Id="rId2" Type="http://schemas.openxmlformats.org/officeDocument/2006/relationships/image" Target="../media/image47.wmf"/><Relationship Id="rId1" Type="http://schemas.openxmlformats.org/officeDocument/2006/relationships/image" Target="../media/image46.wmf"/><Relationship Id="rId6" Type="http://schemas.openxmlformats.org/officeDocument/2006/relationships/image" Target="../media/image51.wmf"/><Relationship Id="rId5" Type="http://schemas.openxmlformats.org/officeDocument/2006/relationships/image" Target="../media/image50.wmf"/><Relationship Id="rId4" Type="http://schemas.openxmlformats.org/officeDocument/2006/relationships/image" Target="../media/image4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52.wmf"/><Relationship Id="rId2" Type="http://schemas.openxmlformats.org/officeDocument/2006/relationships/image" Target="../media/image51.wmf"/><Relationship Id="rId1" Type="http://schemas.openxmlformats.org/officeDocument/2006/relationships/image" Target="../media/image50.wmf"/><Relationship Id="rId4" Type="http://schemas.openxmlformats.org/officeDocument/2006/relationships/image" Target="../media/image53.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1.wmf"/><Relationship Id="rId7" Type="http://schemas.openxmlformats.org/officeDocument/2006/relationships/image" Target="../media/image59.wmf"/><Relationship Id="rId2" Type="http://schemas.openxmlformats.org/officeDocument/2006/relationships/image" Target="../media/image52.wmf"/><Relationship Id="rId1" Type="http://schemas.openxmlformats.org/officeDocument/2006/relationships/image" Target="../media/image55.wmf"/><Relationship Id="rId6" Type="http://schemas.openxmlformats.org/officeDocument/2006/relationships/image" Target="../media/image58.wmf"/><Relationship Id="rId5" Type="http://schemas.openxmlformats.org/officeDocument/2006/relationships/image" Target="../media/image57.wmf"/><Relationship Id="rId4" Type="http://schemas.openxmlformats.org/officeDocument/2006/relationships/image" Target="../media/image56.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63.wmf"/><Relationship Id="rId1" Type="http://schemas.openxmlformats.org/officeDocument/2006/relationships/image" Target="../media/image6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7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66F7FCB6-F445-43A6-8581-0F3C66B810C6}" type="datetimeFigureOut">
              <a:rPr lang="en-US"/>
              <a:pPr>
                <a:defRPr/>
              </a:pPr>
              <a:t>10/24/2013</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BDB8AD5-8D9F-4BD3-8C05-1C19401140B0}" type="slidenum">
              <a:rPr lang="en-US"/>
              <a:pPr>
                <a:defRPr/>
              </a:pPr>
              <a:t>‹#›</a:t>
            </a:fld>
            <a:endParaRPr lang="en-US"/>
          </a:p>
        </p:txBody>
      </p:sp>
    </p:spTree>
    <p:extLst>
      <p:ext uri="{BB962C8B-B14F-4D97-AF65-F5344CB8AC3E}">
        <p14:creationId xmlns:p14="http://schemas.microsoft.com/office/powerpoint/2010/main" val="6520418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7" descr="AP_logo_RGB_150dpi.png"/>
          <p:cNvPicPr>
            <a:picLocks noChangeAspect="1"/>
          </p:cNvPicPr>
          <p:nvPr userDrawn="1"/>
        </p:nvPicPr>
        <p:blipFill>
          <a:blip r:embed="rId2" cstate="print"/>
          <a:srcRect/>
          <a:stretch>
            <a:fillRect/>
          </a:stretch>
        </p:blipFill>
        <p:spPr bwMode="auto">
          <a:xfrm>
            <a:off x="533400" y="528638"/>
            <a:ext cx="2316163" cy="652462"/>
          </a:xfrm>
          <a:prstGeom prst="rect">
            <a:avLst/>
          </a:prstGeom>
          <a:noFill/>
          <a:ln w="9525">
            <a:noFill/>
            <a:miter lim="800000"/>
            <a:headEnd/>
            <a:tailEnd/>
          </a:ln>
        </p:spPr>
      </p:pic>
      <p:cxnSp>
        <p:nvCxnSpPr>
          <p:cNvPr id="5" name="Straight Connector 4"/>
          <p:cNvCxnSpPr/>
          <p:nvPr userDrawn="1"/>
        </p:nvCxnSpPr>
        <p:spPr>
          <a:xfrm flipV="1">
            <a:off x="360363" y="6438900"/>
            <a:ext cx="9186862" cy="9525"/>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360363" y="1947863"/>
            <a:ext cx="9191625" cy="971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ooter Placeholder 4"/>
          <p:cNvSpPr txBox="1">
            <a:spLocks/>
          </p:cNvSpPr>
          <p:nvPr userDrawn="1"/>
        </p:nvSpPr>
        <p:spPr>
          <a:xfrm>
            <a:off x="468313" y="6537325"/>
            <a:ext cx="5970587" cy="144463"/>
          </a:xfrm>
          <a:prstGeom prst="rect">
            <a:avLst/>
          </a:prstGeom>
        </p:spPr>
        <p:txBody>
          <a:bodyPr/>
          <a:lstStyle>
            <a:lvl1pPr algn="l">
              <a:defRPr/>
            </a:lvl1pPr>
          </a:lstStyle>
          <a:p>
            <a:pPr fontAlgn="auto">
              <a:spcBef>
                <a:spcPts val="0"/>
              </a:spcBef>
              <a:spcAft>
                <a:spcPts val="0"/>
              </a:spcAft>
              <a:defRPr/>
            </a:pPr>
            <a:r>
              <a:rPr lang="en-US" sz="600" dirty="0" smtClean="0">
                <a:solidFill>
                  <a:srgbClr val="FFFFFF"/>
                </a:solidFill>
                <a:latin typeface="+mn-lt"/>
              </a:rPr>
              <a:t>© 2010 The Actuarial Profession </a:t>
            </a:r>
            <a:r>
              <a:rPr lang="en-US" sz="600" dirty="0" smtClean="0">
                <a:solidFill>
                  <a:schemeClr val="accent1"/>
                </a:solidFill>
                <a:latin typeface="+mn-lt"/>
                <a:sym typeface="Wingdings"/>
              </a:rPr>
              <a:t></a:t>
            </a:r>
            <a:r>
              <a:rPr lang="en-US" sz="600" dirty="0" smtClean="0">
                <a:solidFill>
                  <a:schemeClr val="accent1"/>
                </a:solidFill>
                <a:latin typeface="+mn-lt"/>
              </a:rPr>
              <a:t> </a:t>
            </a:r>
            <a:r>
              <a:rPr lang="en-US" sz="600" dirty="0" smtClean="0">
                <a:solidFill>
                  <a:schemeClr val="bg1"/>
                </a:solidFill>
                <a:latin typeface="+mn-lt"/>
              </a:rPr>
              <a:t>www.actuaries.org.uk</a:t>
            </a:r>
            <a:endParaRPr lang="en-US" sz="600" dirty="0">
              <a:solidFill>
                <a:schemeClr val="bg1"/>
              </a:solidFill>
              <a:latin typeface="+mn-lt"/>
            </a:endParaRPr>
          </a:p>
        </p:txBody>
      </p:sp>
      <p:grpSp>
        <p:nvGrpSpPr>
          <p:cNvPr id="8" name="Group 13"/>
          <p:cNvGrpSpPr>
            <a:grpSpLocks/>
          </p:cNvGrpSpPr>
          <p:nvPr userDrawn="1"/>
        </p:nvGrpSpPr>
        <p:grpSpPr bwMode="auto">
          <a:xfrm>
            <a:off x="-3136900" y="0"/>
            <a:ext cx="3017837" cy="6858000"/>
            <a:chOff x="-3137354" y="0"/>
            <a:chExt cx="3018256" cy="6858000"/>
          </a:xfrm>
        </p:grpSpPr>
        <p:grpSp>
          <p:nvGrpSpPr>
            <p:cNvPr id="9" name="Group 64"/>
            <p:cNvGrpSpPr>
              <a:grpSpLocks/>
            </p:cNvGrpSpPr>
            <p:nvPr/>
          </p:nvGrpSpPr>
          <p:grpSpPr bwMode="auto">
            <a:xfrm>
              <a:off x="-3137354" y="0"/>
              <a:ext cx="3018256" cy="6858000"/>
              <a:chOff x="-3137354" y="0"/>
              <a:chExt cx="3018256" cy="6858000"/>
            </a:xfrm>
          </p:grpSpPr>
          <p:sp>
            <p:nvSpPr>
              <p:cNvPr id="11" name="Rectangle 10"/>
              <p:cNvSpPr/>
              <p:nvPr userDrawn="1"/>
            </p:nvSpPr>
            <p:spPr>
              <a:xfrm>
                <a:off x="-3137354" y="0"/>
                <a:ext cx="299444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2" name="TextBox 11"/>
              <p:cNvSpPr txBox="1"/>
              <p:nvPr userDrawn="1"/>
            </p:nvSpPr>
            <p:spPr>
              <a:xfrm>
                <a:off x="-2983346" y="100013"/>
                <a:ext cx="2840432" cy="152400"/>
              </a:xfrm>
              <a:prstGeom prst="rect">
                <a:avLst/>
              </a:prstGeom>
              <a:noFill/>
            </p:spPr>
            <p:txBody>
              <a:bodyPr lIns="0" tIns="0" rIns="0" bIns="0">
                <a:spAutoFit/>
              </a:bodyPr>
              <a:lstStyle/>
              <a:p>
                <a:pPr fontAlgn="auto">
                  <a:spcBef>
                    <a:spcPts val="0"/>
                  </a:spcBef>
                  <a:spcAft>
                    <a:spcPts val="0"/>
                  </a:spcAft>
                  <a:defRPr/>
                </a:pPr>
                <a:r>
                  <a:rPr lang="en-GB" sz="1000" b="1" dirty="0">
                    <a:solidFill>
                      <a:schemeClr val="accent2"/>
                    </a:solidFill>
                    <a:latin typeface="+mn-lt"/>
                  </a:rPr>
                  <a:t>Colour palette for PowerPoint presentations</a:t>
                </a:r>
                <a:endParaRPr lang="en-US" sz="1000" b="1" dirty="0">
                  <a:solidFill>
                    <a:schemeClr val="accent2"/>
                  </a:solidFill>
                  <a:latin typeface="+mn-lt"/>
                </a:endParaRPr>
              </a:p>
            </p:txBody>
          </p:sp>
          <p:grpSp>
            <p:nvGrpSpPr>
              <p:cNvPr id="13" name="Group 58"/>
              <p:cNvGrpSpPr>
                <a:grpSpLocks/>
              </p:cNvGrpSpPr>
              <p:nvPr userDrawn="1"/>
            </p:nvGrpSpPr>
            <p:grpSpPr bwMode="auto">
              <a:xfrm>
                <a:off x="-2983346" y="611188"/>
                <a:ext cx="2864248" cy="307975"/>
                <a:chOff x="-2983346" y="611188"/>
                <a:chExt cx="2864248" cy="307975"/>
              </a:xfrm>
            </p:grpSpPr>
            <p:sp>
              <p:nvSpPr>
                <p:cNvPr id="55" name="Rectangle 9"/>
                <p:cNvSpPr/>
                <p:nvPr userDrawn="1"/>
              </p:nvSpPr>
              <p:spPr>
                <a:xfrm>
                  <a:off x="-2983346" y="611188"/>
                  <a:ext cx="309606" cy="285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6" name="TextBox 11"/>
                <p:cNvSpPr txBox="1"/>
                <p:nvPr userDrawn="1"/>
              </p:nvSpPr>
              <p:spPr>
                <a:xfrm>
                  <a:off x="-2518143" y="6111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Bright Green</a:t>
                  </a:r>
                </a:p>
                <a:p>
                  <a:pPr fontAlgn="auto">
                    <a:spcBef>
                      <a:spcPts val="0"/>
                    </a:spcBef>
                    <a:spcAft>
                      <a:spcPts val="0"/>
                    </a:spcAft>
                    <a:defRPr/>
                  </a:pPr>
                  <a:r>
                    <a:rPr lang="en-GB" sz="1000" dirty="0">
                      <a:latin typeface="+mn-lt"/>
                    </a:rPr>
                    <a:t>R148  G166  B31</a:t>
                  </a:r>
                  <a:endParaRPr lang="en-US" sz="1000" dirty="0">
                    <a:latin typeface="+mn-lt"/>
                  </a:endParaRPr>
                </a:p>
              </p:txBody>
            </p:sp>
          </p:grpSp>
          <p:grpSp>
            <p:nvGrpSpPr>
              <p:cNvPr id="14" name="Group 76"/>
              <p:cNvGrpSpPr>
                <a:grpSpLocks/>
              </p:cNvGrpSpPr>
              <p:nvPr userDrawn="1"/>
            </p:nvGrpSpPr>
            <p:grpSpPr bwMode="auto">
              <a:xfrm>
                <a:off x="-2983346" y="1017588"/>
                <a:ext cx="2864248" cy="307975"/>
                <a:chOff x="-2929703" y="500513"/>
                <a:chExt cx="2643920" cy="307975"/>
              </a:xfrm>
            </p:grpSpPr>
            <p:sp>
              <p:nvSpPr>
                <p:cNvPr id="53" name="Rectangle 14"/>
                <p:cNvSpPr/>
                <p:nvPr userDrawn="1"/>
              </p:nvSpPr>
              <p:spPr>
                <a:xfrm>
                  <a:off x="-2929703" y="500513"/>
                  <a:ext cx="285790" cy="285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4" name="TextBox 15"/>
                <p:cNvSpPr txBox="1"/>
                <p:nvPr userDrawn="1"/>
              </p:nvSpPr>
              <p:spPr>
                <a:xfrm>
                  <a:off x="-2500285" y="50051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Slate</a:t>
                  </a:r>
                </a:p>
                <a:p>
                  <a:pPr fontAlgn="auto">
                    <a:spcBef>
                      <a:spcPts val="0"/>
                    </a:spcBef>
                    <a:spcAft>
                      <a:spcPts val="0"/>
                    </a:spcAft>
                    <a:defRPr/>
                  </a:pPr>
                  <a:r>
                    <a:rPr lang="en-GB" sz="1000" dirty="0">
                      <a:latin typeface="+mn-lt"/>
                    </a:rPr>
                    <a:t>R32  G44  B52 *</a:t>
                  </a:r>
                  <a:endParaRPr lang="en-US" sz="800" dirty="0">
                    <a:latin typeface="+mn-lt"/>
                  </a:endParaRPr>
                </a:p>
              </p:txBody>
            </p:sp>
          </p:grpSp>
          <p:grpSp>
            <p:nvGrpSpPr>
              <p:cNvPr id="15" name="Group 16"/>
              <p:cNvGrpSpPr>
                <a:grpSpLocks/>
              </p:cNvGrpSpPr>
              <p:nvPr userDrawn="1"/>
            </p:nvGrpSpPr>
            <p:grpSpPr bwMode="auto">
              <a:xfrm>
                <a:off x="-2983346" y="1714500"/>
                <a:ext cx="2864248" cy="307975"/>
                <a:chOff x="-2929703" y="500180"/>
                <a:chExt cx="2643920" cy="307975"/>
              </a:xfrm>
            </p:grpSpPr>
            <p:sp>
              <p:nvSpPr>
                <p:cNvPr id="51" name="Rectangle 17"/>
                <p:cNvSpPr/>
                <p:nvPr userDrawn="1"/>
              </p:nvSpPr>
              <p:spPr>
                <a:xfrm>
                  <a:off x="-2929703" y="500180"/>
                  <a:ext cx="285790" cy="285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2" name="TextBox 18"/>
                <p:cNvSpPr txBox="1"/>
                <p:nvPr userDrawn="1"/>
              </p:nvSpPr>
              <p:spPr>
                <a:xfrm>
                  <a:off x="-2500285" y="500180"/>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Olive Green</a:t>
                  </a:r>
                </a:p>
                <a:p>
                  <a:pPr fontAlgn="auto">
                    <a:spcBef>
                      <a:spcPts val="0"/>
                    </a:spcBef>
                    <a:spcAft>
                      <a:spcPts val="0"/>
                    </a:spcAft>
                    <a:defRPr/>
                  </a:pPr>
                  <a:r>
                    <a:rPr lang="en-GB" sz="1000" dirty="0">
                      <a:latin typeface="+mn-lt"/>
                    </a:rPr>
                    <a:t>R120  G162  B47</a:t>
                  </a:r>
                  <a:endParaRPr lang="en-US" sz="1000" dirty="0">
                    <a:latin typeface="+mn-lt"/>
                  </a:endParaRPr>
                </a:p>
              </p:txBody>
            </p:sp>
          </p:grpSp>
          <p:sp>
            <p:nvSpPr>
              <p:cNvPr id="16" name="TextBox 15"/>
              <p:cNvSpPr txBox="1"/>
              <p:nvPr userDrawn="1"/>
            </p:nvSpPr>
            <p:spPr>
              <a:xfrm>
                <a:off x="-2983346" y="1500188"/>
                <a:ext cx="2400633" cy="153987"/>
              </a:xfrm>
              <a:prstGeom prst="rect">
                <a:avLst/>
              </a:prstGeom>
              <a:noFill/>
            </p:spPr>
            <p:txBody>
              <a:bodyPr lIns="0" tIns="0" rIns="0" bIns="0">
                <a:spAutoFit/>
              </a:bodyPr>
              <a:lstStyle/>
              <a:p>
                <a:pPr fontAlgn="auto">
                  <a:spcBef>
                    <a:spcPts val="0"/>
                  </a:spcBef>
                  <a:spcAft>
                    <a:spcPts val="0"/>
                  </a:spcAft>
                  <a:defRPr/>
                </a:pPr>
                <a:r>
                  <a:rPr lang="en-GB" sz="1000" b="1" dirty="0">
                    <a:latin typeface="+mn-lt"/>
                  </a:rPr>
                  <a:t>Secondary colour palette</a:t>
                </a:r>
                <a:endParaRPr lang="en-US" sz="1000" b="1" dirty="0">
                  <a:latin typeface="+mn-lt"/>
                </a:endParaRPr>
              </a:p>
            </p:txBody>
          </p:sp>
          <p:sp>
            <p:nvSpPr>
              <p:cNvPr id="17" name="TextBox 16"/>
              <p:cNvSpPr txBox="1"/>
              <p:nvPr userDrawn="1"/>
            </p:nvSpPr>
            <p:spPr>
              <a:xfrm>
                <a:off x="-2983346" y="376238"/>
                <a:ext cx="2400633" cy="152400"/>
              </a:xfrm>
              <a:prstGeom prst="rect">
                <a:avLst/>
              </a:prstGeom>
              <a:noFill/>
            </p:spPr>
            <p:txBody>
              <a:bodyPr lIns="0" tIns="0" rIns="0" bIns="0">
                <a:spAutoFit/>
              </a:bodyPr>
              <a:lstStyle/>
              <a:p>
                <a:pPr fontAlgn="auto">
                  <a:spcBef>
                    <a:spcPts val="0"/>
                  </a:spcBef>
                  <a:spcAft>
                    <a:spcPts val="0"/>
                  </a:spcAft>
                  <a:defRPr/>
                </a:pPr>
                <a:r>
                  <a:rPr lang="en-GB" sz="1000" b="1" dirty="0">
                    <a:latin typeface="+mn-lt"/>
                  </a:rPr>
                  <a:t>Primary colour palette</a:t>
                </a:r>
                <a:endParaRPr lang="en-US" sz="1000" b="1" dirty="0">
                  <a:latin typeface="+mn-lt"/>
                </a:endParaRPr>
              </a:p>
            </p:txBody>
          </p:sp>
          <p:grpSp>
            <p:nvGrpSpPr>
              <p:cNvPr id="18" name="Group 24"/>
              <p:cNvGrpSpPr>
                <a:grpSpLocks/>
              </p:cNvGrpSpPr>
              <p:nvPr userDrawn="1"/>
            </p:nvGrpSpPr>
            <p:grpSpPr bwMode="auto">
              <a:xfrm>
                <a:off x="-2983346" y="2125663"/>
                <a:ext cx="2864248" cy="307975"/>
                <a:chOff x="-2929703" y="500207"/>
                <a:chExt cx="2643920" cy="307975"/>
              </a:xfrm>
            </p:grpSpPr>
            <p:sp>
              <p:nvSpPr>
                <p:cNvPr id="49" name="Rectangle 48"/>
                <p:cNvSpPr/>
                <p:nvPr userDrawn="1"/>
              </p:nvSpPr>
              <p:spPr>
                <a:xfrm>
                  <a:off x="-2929703" y="500207"/>
                  <a:ext cx="285790" cy="285750"/>
                </a:xfrm>
                <a:prstGeom prst="rect">
                  <a:avLst/>
                </a:prstGeom>
                <a:solidFill>
                  <a:srgbClr val="0093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0" name="TextBox 49"/>
                <p:cNvSpPr txBox="1"/>
                <p:nvPr userDrawn="1"/>
              </p:nvSpPr>
              <p:spPr>
                <a:xfrm>
                  <a:off x="-2500285" y="500207"/>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Bottle Green</a:t>
                  </a:r>
                </a:p>
                <a:p>
                  <a:pPr fontAlgn="auto">
                    <a:spcBef>
                      <a:spcPts val="0"/>
                    </a:spcBef>
                    <a:spcAft>
                      <a:spcPts val="0"/>
                    </a:spcAft>
                    <a:defRPr/>
                  </a:pPr>
                  <a:r>
                    <a:rPr lang="en-GB" sz="1000" dirty="0">
                      <a:latin typeface="+mn-lt"/>
                    </a:rPr>
                    <a:t>R0  G147  B127</a:t>
                  </a:r>
                  <a:endParaRPr lang="en-US" sz="1000" dirty="0">
                    <a:latin typeface="+mn-lt"/>
                  </a:endParaRPr>
                </a:p>
              </p:txBody>
            </p:sp>
          </p:grpSp>
          <p:grpSp>
            <p:nvGrpSpPr>
              <p:cNvPr id="19" name="Group 27"/>
              <p:cNvGrpSpPr>
                <a:grpSpLocks/>
              </p:cNvGrpSpPr>
              <p:nvPr userDrawn="1"/>
            </p:nvGrpSpPr>
            <p:grpSpPr bwMode="auto">
              <a:xfrm>
                <a:off x="-2983346" y="2536825"/>
                <a:ext cx="2864248" cy="307975"/>
                <a:chOff x="-2929703" y="500233"/>
                <a:chExt cx="2643920" cy="307975"/>
              </a:xfrm>
            </p:grpSpPr>
            <p:sp>
              <p:nvSpPr>
                <p:cNvPr id="47" name="Rectangle 46"/>
                <p:cNvSpPr/>
                <p:nvPr userDrawn="1"/>
              </p:nvSpPr>
              <p:spPr>
                <a:xfrm>
                  <a:off x="-2929703" y="500233"/>
                  <a:ext cx="285790" cy="285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8" name="TextBox 47"/>
                <p:cNvSpPr txBox="1"/>
                <p:nvPr userDrawn="1"/>
              </p:nvSpPr>
              <p:spPr>
                <a:xfrm>
                  <a:off x="-2500285" y="50023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Turquoise</a:t>
                  </a:r>
                </a:p>
                <a:p>
                  <a:pPr fontAlgn="auto">
                    <a:spcBef>
                      <a:spcPts val="0"/>
                    </a:spcBef>
                    <a:spcAft>
                      <a:spcPts val="0"/>
                    </a:spcAft>
                    <a:defRPr/>
                  </a:pPr>
                  <a:r>
                    <a:rPr lang="en-GB" sz="1000" dirty="0">
                      <a:latin typeface="+mn-lt"/>
                    </a:rPr>
                    <a:t>R0  G138  B176</a:t>
                  </a:r>
                  <a:endParaRPr lang="en-US" sz="1000" dirty="0">
                    <a:latin typeface="+mn-lt"/>
                  </a:endParaRPr>
                </a:p>
              </p:txBody>
            </p:sp>
          </p:grpSp>
          <p:grpSp>
            <p:nvGrpSpPr>
              <p:cNvPr id="20" name="Group 60"/>
              <p:cNvGrpSpPr>
                <a:grpSpLocks/>
              </p:cNvGrpSpPr>
              <p:nvPr userDrawn="1"/>
            </p:nvGrpSpPr>
            <p:grpSpPr bwMode="auto">
              <a:xfrm>
                <a:off x="-2983346" y="2947988"/>
                <a:ext cx="2864248" cy="307975"/>
                <a:chOff x="-2983346" y="2947988"/>
                <a:chExt cx="2864248" cy="307975"/>
              </a:xfrm>
            </p:grpSpPr>
            <p:sp>
              <p:nvSpPr>
                <p:cNvPr id="45" name="Rectangle 44"/>
                <p:cNvSpPr/>
                <p:nvPr userDrawn="1"/>
              </p:nvSpPr>
              <p:spPr>
                <a:xfrm>
                  <a:off x="-2983346" y="2947988"/>
                  <a:ext cx="309606" cy="285750"/>
                </a:xfrm>
                <a:prstGeom prst="rect">
                  <a:avLst/>
                </a:prstGeom>
                <a:solidFill>
                  <a:srgbClr val="1AA0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6" name="TextBox 45"/>
                <p:cNvSpPr txBox="1"/>
                <p:nvPr userDrawn="1"/>
              </p:nvSpPr>
              <p:spPr>
                <a:xfrm>
                  <a:off x="-2518143" y="29479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Aqua Blue</a:t>
                  </a:r>
                </a:p>
                <a:p>
                  <a:pPr fontAlgn="auto">
                    <a:spcBef>
                      <a:spcPts val="0"/>
                    </a:spcBef>
                    <a:spcAft>
                      <a:spcPts val="0"/>
                    </a:spcAft>
                    <a:defRPr/>
                  </a:pPr>
                  <a:r>
                    <a:rPr lang="en-GB" sz="1000" dirty="0">
                      <a:latin typeface="+mn-lt"/>
                    </a:rPr>
                    <a:t>R26 G160  B170</a:t>
                  </a:r>
                  <a:endParaRPr lang="en-US" sz="1000" dirty="0">
                    <a:latin typeface="+mn-lt"/>
                  </a:endParaRPr>
                </a:p>
              </p:txBody>
            </p:sp>
          </p:grpSp>
          <p:grpSp>
            <p:nvGrpSpPr>
              <p:cNvPr id="21" name="Group 33"/>
              <p:cNvGrpSpPr>
                <a:grpSpLocks/>
              </p:cNvGrpSpPr>
              <p:nvPr userDrawn="1"/>
            </p:nvGrpSpPr>
            <p:grpSpPr bwMode="auto">
              <a:xfrm>
                <a:off x="-2983346" y="3359150"/>
                <a:ext cx="2864248" cy="307975"/>
                <a:chOff x="-2929703" y="500286"/>
                <a:chExt cx="2643920" cy="307975"/>
              </a:xfrm>
            </p:grpSpPr>
            <p:sp>
              <p:nvSpPr>
                <p:cNvPr id="43" name="Rectangle 42"/>
                <p:cNvSpPr/>
                <p:nvPr userDrawn="1"/>
              </p:nvSpPr>
              <p:spPr>
                <a:xfrm>
                  <a:off x="-2929703" y="500286"/>
                  <a:ext cx="285790" cy="285750"/>
                </a:xfrm>
                <a:prstGeom prst="rect">
                  <a:avLst/>
                </a:prstGeom>
                <a:solidFill>
                  <a:srgbClr val="7ECD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4" name="TextBox 43"/>
                <p:cNvSpPr txBox="1"/>
                <p:nvPr userDrawn="1"/>
              </p:nvSpPr>
              <p:spPr>
                <a:xfrm>
                  <a:off x="-2500285" y="500286"/>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Pastel Green</a:t>
                  </a:r>
                </a:p>
                <a:p>
                  <a:pPr fontAlgn="auto">
                    <a:spcBef>
                      <a:spcPts val="0"/>
                    </a:spcBef>
                    <a:spcAft>
                      <a:spcPts val="0"/>
                    </a:spcAft>
                    <a:defRPr/>
                  </a:pPr>
                  <a:r>
                    <a:rPr lang="en-GB" sz="1000" dirty="0">
                      <a:latin typeface="+mn-lt"/>
                    </a:rPr>
                    <a:t>R126  G205  B195</a:t>
                  </a:r>
                  <a:endParaRPr lang="en-US" sz="1000" dirty="0">
                    <a:latin typeface="+mn-lt"/>
                  </a:endParaRPr>
                </a:p>
              </p:txBody>
            </p:sp>
          </p:grpSp>
          <p:grpSp>
            <p:nvGrpSpPr>
              <p:cNvPr id="22" name="Group 36"/>
              <p:cNvGrpSpPr>
                <a:grpSpLocks/>
              </p:cNvGrpSpPr>
              <p:nvPr userDrawn="1"/>
            </p:nvGrpSpPr>
            <p:grpSpPr bwMode="auto">
              <a:xfrm>
                <a:off x="-2983346" y="3770313"/>
                <a:ext cx="2864248" cy="307975"/>
                <a:chOff x="-2929703" y="500313"/>
                <a:chExt cx="2643920" cy="307975"/>
              </a:xfrm>
            </p:grpSpPr>
            <p:sp>
              <p:nvSpPr>
                <p:cNvPr id="41" name="Rectangle 40"/>
                <p:cNvSpPr/>
                <p:nvPr userDrawn="1"/>
              </p:nvSpPr>
              <p:spPr>
                <a:xfrm>
                  <a:off x="-2929703" y="500313"/>
                  <a:ext cx="285790" cy="2857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2" name="TextBox 41"/>
                <p:cNvSpPr txBox="1"/>
                <p:nvPr userDrawn="1"/>
              </p:nvSpPr>
              <p:spPr>
                <a:xfrm>
                  <a:off x="-2500285" y="50031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Light Purple</a:t>
                  </a:r>
                </a:p>
                <a:p>
                  <a:pPr fontAlgn="auto">
                    <a:spcBef>
                      <a:spcPts val="0"/>
                    </a:spcBef>
                    <a:spcAft>
                      <a:spcPts val="0"/>
                    </a:spcAft>
                    <a:defRPr/>
                  </a:pPr>
                  <a:r>
                    <a:rPr lang="en-GB" sz="1000" dirty="0">
                      <a:latin typeface="+mn-lt"/>
                    </a:rPr>
                    <a:t>R123  G149  B174*</a:t>
                  </a:r>
                  <a:endParaRPr lang="en-US" sz="1000" dirty="0">
                    <a:latin typeface="+mn-lt"/>
                  </a:endParaRPr>
                </a:p>
              </p:txBody>
            </p:sp>
          </p:grpSp>
          <p:grpSp>
            <p:nvGrpSpPr>
              <p:cNvPr id="23" name="Group 63"/>
              <p:cNvGrpSpPr>
                <a:grpSpLocks/>
              </p:cNvGrpSpPr>
              <p:nvPr userDrawn="1"/>
            </p:nvGrpSpPr>
            <p:grpSpPr bwMode="auto">
              <a:xfrm>
                <a:off x="-2983346" y="4181475"/>
                <a:ext cx="2864248" cy="307975"/>
                <a:chOff x="-2983346" y="4181475"/>
                <a:chExt cx="2864248" cy="307975"/>
              </a:xfrm>
            </p:grpSpPr>
            <p:sp>
              <p:nvSpPr>
                <p:cNvPr id="39" name="Rectangle 38"/>
                <p:cNvSpPr/>
                <p:nvPr userDrawn="1"/>
              </p:nvSpPr>
              <p:spPr>
                <a:xfrm>
                  <a:off x="-2983346" y="4181475"/>
                  <a:ext cx="309606" cy="285750"/>
                </a:xfrm>
                <a:prstGeom prst="rect">
                  <a:avLst/>
                </a:prstGeom>
                <a:solidFill>
                  <a:srgbClr val="616B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TextBox 39"/>
                <p:cNvSpPr txBox="1"/>
                <p:nvPr userDrawn="1"/>
              </p:nvSpPr>
              <p:spPr>
                <a:xfrm>
                  <a:off x="-2518143" y="4181475"/>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Purple</a:t>
                  </a:r>
                </a:p>
                <a:p>
                  <a:pPr fontAlgn="auto">
                    <a:spcBef>
                      <a:spcPts val="0"/>
                    </a:spcBef>
                    <a:spcAft>
                      <a:spcPts val="0"/>
                    </a:spcAft>
                    <a:defRPr/>
                  </a:pPr>
                  <a:r>
                    <a:rPr lang="en-GB" sz="1000" dirty="0">
                      <a:latin typeface="+mn-lt"/>
                    </a:rPr>
                    <a:t>R97  G107  B156</a:t>
                  </a:r>
                  <a:endParaRPr lang="en-US" sz="1000" dirty="0">
                    <a:latin typeface="+mn-lt"/>
                  </a:endParaRPr>
                </a:p>
              </p:txBody>
            </p:sp>
          </p:grpSp>
          <p:grpSp>
            <p:nvGrpSpPr>
              <p:cNvPr id="24" name="Group 43"/>
              <p:cNvGrpSpPr>
                <a:grpSpLocks/>
              </p:cNvGrpSpPr>
              <p:nvPr userDrawn="1"/>
            </p:nvGrpSpPr>
            <p:grpSpPr bwMode="auto">
              <a:xfrm>
                <a:off x="-2983346" y="4592638"/>
                <a:ext cx="2864248" cy="307975"/>
                <a:chOff x="-2929703" y="500366"/>
                <a:chExt cx="2643920" cy="307975"/>
              </a:xfrm>
            </p:grpSpPr>
            <p:sp>
              <p:nvSpPr>
                <p:cNvPr id="37" name="Rectangle 36"/>
                <p:cNvSpPr/>
                <p:nvPr userDrawn="1"/>
              </p:nvSpPr>
              <p:spPr>
                <a:xfrm>
                  <a:off x="-2929703" y="500366"/>
                  <a:ext cx="285790" cy="285750"/>
                </a:xfrm>
                <a:prstGeom prst="rect">
                  <a:avLst/>
                </a:prstGeom>
                <a:solidFill>
                  <a:srgbClr val="BAA3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TextBox 37"/>
                <p:cNvSpPr txBox="1"/>
                <p:nvPr userDrawn="1"/>
              </p:nvSpPr>
              <p:spPr>
                <a:xfrm>
                  <a:off x="-2500285" y="500366"/>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Ecru</a:t>
                  </a:r>
                </a:p>
                <a:p>
                  <a:pPr fontAlgn="auto">
                    <a:spcBef>
                      <a:spcPts val="0"/>
                    </a:spcBef>
                    <a:spcAft>
                      <a:spcPts val="0"/>
                    </a:spcAft>
                    <a:defRPr/>
                  </a:pPr>
                  <a:r>
                    <a:rPr lang="en-GB" sz="1000" dirty="0">
                      <a:latin typeface="+mn-lt"/>
                    </a:rPr>
                    <a:t>R186  G163  B171</a:t>
                  </a:r>
                  <a:endParaRPr lang="en-US" sz="1000" dirty="0">
                    <a:latin typeface="+mn-lt"/>
                  </a:endParaRPr>
                </a:p>
              </p:txBody>
            </p:sp>
          </p:grpSp>
          <p:grpSp>
            <p:nvGrpSpPr>
              <p:cNvPr id="25" name="Group 46"/>
              <p:cNvGrpSpPr>
                <a:grpSpLocks/>
              </p:cNvGrpSpPr>
              <p:nvPr userDrawn="1"/>
            </p:nvGrpSpPr>
            <p:grpSpPr bwMode="auto">
              <a:xfrm>
                <a:off x="-2983346" y="5003800"/>
                <a:ext cx="2864248" cy="307975"/>
                <a:chOff x="-2929703" y="500392"/>
                <a:chExt cx="2643920" cy="307975"/>
              </a:xfrm>
            </p:grpSpPr>
            <p:sp>
              <p:nvSpPr>
                <p:cNvPr id="35" name="Rectangle 34"/>
                <p:cNvSpPr/>
                <p:nvPr userDrawn="1"/>
              </p:nvSpPr>
              <p:spPr>
                <a:xfrm>
                  <a:off x="-2929703" y="500392"/>
                  <a:ext cx="285790" cy="285750"/>
                </a:xfrm>
                <a:prstGeom prst="rect">
                  <a:avLst/>
                </a:prstGeom>
                <a:solidFill>
                  <a:srgbClr val="D7B01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6" name="TextBox 35"/>
                <p:cNvSpPr txBox="1"/>
                <p:nvPr userDrawn="1"/>
              </p:nvSpPr>
              <p:spPr>
                <a:xfrm>
                  <a:off x="-2500285" y="500392"/>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Yellow</a:t>
                  </a:r>
                </a:p>
                <a:p>
                  <a:pPr fontAlgn="auto">
                    <a:spcBef>
                      <a:spcPts val="0"/>
                    </a:spcBef>
                    <a:spcAft>
                      <a:spcPts val="0"/>
                    </a:spcAft>
                    <a:defRPr/>
                  </a:pPr>
                  <a:r>
                    <a:rPr lang="en-GB" sz="1000" dirty="0">
                      <a:latin typeface="+mn-lt"/>
                    </a:rPr>
                    <a:t>R215  G176  B18</a:t>
                  </a:r>
                  <a:endParaRPr lang="en-US" sz="1000" dirty="0">
                    <a:latin typeface="+mn-lt"/>
                  </a:endParaRPr>
                </a:p>
              </p:txBody>
            </p:sp>
          </p:grpSp>
          <p:grpSp>
            <p:nvGrpSpPr>
              <p:cNvPr id="26" name="Group 49"/>
              <p:cNvGrpSpPr>
                <a:grpSpLocks/>
              </p:cNvGrpSpPr>
              <p:nvPr userDrawn="1"/>
            </p:nvGrpSpPr>
            <p:grpSpPr bwMode="auto">
              <a:xfrm>
                <a:off x="-2983346" y="5414963"/>
                <a:ext cx="2864248" cy="307975"/>
                <a:chOff x="-2929703" y="500419"/>
                <a:chExt cx="2643920" cy="307975"/>
              </a:xfrm>
            </p:grpSpPr>
            <p:sp>
              <p:nvSpPr>
                <p:cNvPr id="33" name="Rectangle 32"/>
                <p:cNvSpPr/>
                <p:nvPr userDrawn="1"/>
              </p:nvSpPr>
              <p:spPr>
                <a:xfrm>
                  <a:off x="-2929703" y="500419"/>
                  <a:ext cx="285790" cy="285750"/>
                </a:xfrm>
                <a:prstGeom prst="rect">
                  <a:avLst/>
                </a:prstGeom>
                <a:solidFill>
                  <a:srgbClr val="D5872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 name="TextBox 33"/>
                <p:cNvSpPr txBox="1"/>
                <p:nvPr userDrawn="1"/>
              </p:nvSpPr>
              <p:spPr>
                <a:xfrm>
                  <a:off x="-2500285" y="500419"/>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Orange</a:t>
                  </a:r>
                </a:p>
                <a:p>
                  <a:pPr fontAlgn="auto">
                    <a:spcBef>
                      <a:spcPts val="0"/>
                    </a:spcBef>
                    <a:spcAft>
                      <a:spcPts val="0"/>
                    </a:spcAft>
                    <a:defRPr/>
                  </a:pPr>
                  <a:r>
                    <a:rPr lang="en-GB" sz="1000" dirty="0">
                      <a:latin typeface="+mn-lt"/>
                    </a:rPr>
                    <a:t>R213  G135  B43</a:t>
                  </a:r>
                  <a:endParaRPr lang="en-US" sz="1000" dirty="0">
                    <a:latin typeface="+mn-lt"/>
                  </a:endParaRPr>
                </a:p>
              </p:txBody>
            </p:sp>
          </p:grpSp>
          <p:grpSp>
            <p:nvGrpSpPr>
              <p:cNvPr id="27" name="Group 52"/>
              <p:cNvGrpSpPr>
                <a:grpSpLocks/>
              </p:cNvGrpSpPr>
              <p:nvPr userDrawn="1"/>
            </p:nvGrpSpPr>
            <p:grpSpPr bwMode="auto">
              <a:xfrm>
                <a:off x="-2983346" y="5826125"/>
                <a:ext cx="2864248" cy="307975"/>
                <a:chOff x="-2929703" y="500445"/>
                <a:chExt cx="2643920" cy="307975"/>
              </a:xfrm>
            </p:grpSpPr>
            <p:sp>
              <p:nvSpPr>
                <p:cNvPr id="31" name="Rectangle 30"/>
                <p:cNvSpPr/>
                <p:nvPr userDrawn="1"/>
              </p:nvSpPr>
              <p:spPr>
                <a:xfrm>
                  <a:off x="-2929703" y="500445"/>
                  <a:ext cx="285790" cy="285750"/>
                </a:xfrm>
                <a:prstGeom prst="rect">
                  <a:avLst/>
                </a:prstGeom>
                <a:solidFill>
                  <a:srgbClr val="EE34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TextBox 31"/>
                <p:cNvSpPr txBox="1"/>
                <p:nvPr userDrawn="1"/>
              </p:nvSpPr>
              <p:spPr>
                <a:xfrm>
                  <a:off x="-2500285" y="500445"/>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Red</a:t>
                  </a:r>
                </a:p>
                <a:p>
                  <a:pPr fontAlgn="auto">
                    <a:spcBef>
                      <a:spcPts val="0"/>
                    </a:spcBef>
                    <a:spcAft>
                      <a:spcPts val="0"/>
                    </a:spcAft>
                    <a:defRPr/>
                  </a:pPr>
                  <a:r>
                    <a:rPr lang="en-GB" sz="1000" dirty="0">
                      <a:latin typeface="+mn-lt"/>
                    </a:rPr>
                    <a:t>R238  G52  B36</a:t>
                  </a:r>
                  <a:endParaRPr lang="en-US" sz="1000" dirty="0">
                    <a:latin typeface="+mn-lt"/>
                  </a:endParaRPr>
                </a:p>
              </p:txBody>
            </p:sp>
          </p:grpSp>
          <p:grpSp>
            <p:nvGrpSpPr>
              <p:cNvPr id="28" name="Group 55"/>
              <p:cNvGrpSpPr>
                <a:grpSpLocks/>
              </p:cNvGrpSpPr>
              <p:nvPr userDrawn="1"/>
            </p:nvGrpSpPr>
            <p:grpSpPr bwMode="auto">
              <a:xfrm>
                <a:off x="-2983346" y="6237288"/>
                <a:ext cx="2864248" cy="307975"/>
                <a:chOff x="-2929703" y="500475"/>
                <a:chExt cx="2643920" cy="307975"/>
              </a:xfrm>
            </p:grpSpPr>
            <p:sp>
              <p:nvSpPr>
                <p:cNvPr id="29" name="Rectangle 28"/>
                <p:cNvSpPr/>
                <p:nvPr userDrawn="1"/>
              </p:nvSpPr>
              <p:spPr>
                <a:xfrm>
                  <a:off x="-2929703" y="500475"/>
                  <a:ext cx="285790" cy="285750"/>
                </a:xfrm>
                <a:prstGeom prst="rect">
                  <a:avLst/>
                </a:prstGeom>
                <a:solidFill>
                  <a:srgbClr val="E201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TextBox 29"/>
                <p:cNvSpPr txBox="1"/>
                <p:nvPr userDrawn="1"/>
              </p:nvSpPr>
              <p:spPr>
                <a:xfrm>
                  <a:off x="-2500285" y="500475"/>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t>
                  </a:r>
                  <a:r>
                    <a:rPr lang="en-GB" sz="1000" dirty="0" err="1">
                      <a:latin typeface="+mn-lt"/>
                    </a:rPr>
                    <a:t>Rubine</a:t>
                  </a:r>
                  <a:r>
                    <a:rPr lang="en-GB" sz="1000" dirty="0">
                      <a:latin typeface="+mn-lt"/>
                    </a:rPr>
                    <a:t> Red</a:t>
                  </a:r>
                </a:p>
                <a:p>
                  <a:pPr fontAlgn="auto">
                    <a:spcBef>
                      <a:spcPts val="0"/>
                    </a:spcBef>
                    <a:spcAft>
                      <a:spcPts val="0"/>
                    </a:spcAft>
                    <a:defRPr/>
                  </a:pPr>
                  <a:r>
                    <a:rPr lang="en-GB" sz="1000" dirty="0">
                      <a:latin typeface="+mn-lt"/>
                    </a:rPr>
                    <a:t>R226  G1  B119</a:t>
                  </a:r>
                  <a:endParaRPr lang="en-US" sz="1000" dirty="0">
                    <a:latin typeface="+mn-lt"/>
                  </a:endParaRPr>
                </a:p>
              </p:txBody>
            </p:sp>
          </p:grpSp>
        </p:grpSp>
        <p:sp>
          <p:nvSpPr>
            <p:cNvPr id="10" name="TextBox 9"/>
            <p:cNvSpPr txBox="1"/>
            <p:nvPr userDrawn="1"/>
          </p:nvSpPr>
          <p:spPr>
            <a:xfrm>
              <a:off x="-2976995" y="6626225"/>
              <a:ext cx="2715002" cy="123825"/>
            </a:xfrm>
            <a:prstGeom prst="rect">
              <a:avLst/>
            </a:prstGeom>
            <a:noFill/>
          </p:spPr>
          <p:txBody>
            <a:bodyPr lIns="0" tIns="0" rIns="0" bIns="0">
              <a:spAutoFit/>
            </a:bodyPr>
            <a:lstStyle/>
            <a:p>
              <a:pPr fontAlgn="auto">
                <a:spcBef>
                  <a:spcPts val="0"/>
                </a:spcBef>
                <a:spcAft>
                  <a:spcPts val="0"/>
                </a:spcAft>
                <a:defRPr/>
              </a:pPr>
              <a:r>
                <a:rPr lang="en-GB" sz="800" dirty="0">
                  <a:solidFill>
                    <a:prstClr val="black"/>
                  </a:solidFill>
                  <a:latin typeface="+mn-lt"/>
                </a:rPr>
                <a:t>*This colour reference is for screen presentations only</a:t>
              </a:r>
              <a:endParaRPr lang="en-US" dirty="0">
                <a:latin typeface="+mn-lt"/>
              </a:endParaRPr>
            </a:p>
          </p:txBody>
        </p:sp>
      </p:grpSp>
      <p:sp>
        <p:nvSpPr>
          <p:cNvPr id="3" name="Subtitle 2"/>
          <p:cNvSpPr>
            <a:spLocks noGrp="1"/>
          </p:cNvSpPr>
          <p:nvPr>
            <p:ph type="subTitle" idx="1"/>
          </p:nvPr>
        </p:nvSpPr>
        <p:spPr>
          <a:xfrm>
            <a:off x="4095744" y="4336428"/>
            <a:ext cx="5456244" cy="1281106"/>
          </a:xfrm>
        </p:spPr>
        <p:txBody>
          <a:bodyPr>
            <a:noAutofit/>
          </a:bodyPr>
          <a:lstStyle>
            <a:lvl1pPr marL="0" indent="0" algn="r">
              <a:lnSpc>
                <a:spcPts val="4600"/>
              </a:lnSpc>
              <a:buNone/>
              <a:defRPr sz="4000" b="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550863" y="2130426"/>
            <a:ext cx="9001125" cy="634039"/>
          </a:xfrm>
        </p:spPr>
        <p:txBody>
          <a:bodyPr>
            <a:noAutofit/>
          </a:bodyPr>
          <a:lstStyle>
            <a:lvl1pPr>
              <a:lnSpc>
                <a:spcPts val="2300"/>
              </a:lnSpc>
              <a:defRPr sz="2000" b="0">
                <a:solidFill>
                  <a:schemeClr val="bg1"/>
                </a:solidFill>
              </a:defRPr>
            </a:lvl1pPr>
          </a:lstStyle>
          <a:p>
            <a:r>
              <a:rPr lang="en-US" dirty="0" smtClean="0"/>
              <a:t>Click to edit Master title style</a:t>
            </a:r>
            <a:endParaRPr lang="en-US" dirty="0"/>
          </a:p>
        </p:txBody>
      </p:sp>
      <p:sp>
        <p:nvSpPr>
          <p:cNvPr id="57" name="Date Placeholder 3"/>
          <p:cNvSpPr>
            <a:spLocks noGrp="1"/>
          </p:cNvSpPr>
          <p:nvPr>
            <p:ph type="dt" sz="half" idx="10"/>
          </p:nvPr>
        </p:nvSpPr>
        <p:spPr>
          <a:xfrm>
            <a:off x="4953000" y="6111875"/>
            <a:ext cx="4598988" cy="303213"/>
          </a:xfrm>
          <a:prstGeom prst="rect">
            <a:avLst/>
          </a:prstGeom>
        </p:spPr>
        <p:txBody>
          <a:bodyPr lIns="0" tIns="0" rIns="0" bIns="0"/>
          <a:lstStyle>
            <a:lvl1pPr algn="r" fontAlgn="auto">
              <a:spcBef>
                <a:spcPts val="0"/>
              </a:spcBef>
              <a:spcAft>
                <a:spcPts val="0"/>
              </a:spcAft>
              <a:defRPr sz="1600">
                <a:solidFill>
                  <a:schemeClr val="accent2"/>
                </a:solidFill>
                <a:latin typeface="+mn-lt"/>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5175B5-93E6-44A2-BCF6-18B1CAE6AFB3}" type="datetimeFigureOut">
              <a:rPr lang="en-US" smtClean="0">
                <a:solidFill>
                  <a:prstClr val="black">
                    <a:tint val="75000"/>
                  </a:prstClr>
                </a:solidFill>
              </a:rPr>
              <a:pPr/>
              <a:t>10/24/2013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5FBFCC-84F9-468F-9D68-0F2301C64FD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88285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65175B5-93E6-44A2-BCF6-18B1CAE6AFB3}" type="datetimeFigureOut">
              <a:rPr lang="en-US" smtClean="0">
                <a:solidFill>
                  <a:prstClr val="black">
                    <a:tint val="75000"/>
                  </a:prstClr>
                </a:solidFill>
              </a:rPr>
              <a:pPr/>
              <a:t>10/24/2013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5FBFCC-84F9-468F-9D68-0F2301C64FD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756310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65175B5-93E6-44A2-BCF6-18B1CAE6AFB3}" type="datetimeFigureOut">
              <a:rPr lang="en-US" smtClean="0">
                <a:solidFill>
                  <a:prstClr val="black">
                    <a:tint val="75000"/>
                  </a:prstClr>
                </a:solidFill>
              </a:rPr>
              <a:pPr/>
              <a:t>10/24/2013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5FBFCC-84F9-468F-9D68-0F2301C64FD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844576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65175B5-93E6-44A2-BCF6-18B1CAE6AFB3}" type="datetimeFigureOut">
              <a:rPr lang="en-US" smtClean="0">
                <a:solidFill>
                  <a:prstClr val="black">
                    <a:tint val="75000"/>
                  </a:prstClr>
                </a:solidFill>
              </a:rPr>
              <a:pPr/>
              <a:t>10/24/2013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5FBFCC-84F9-468F-9D68-0F2301C64FD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86887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5175B5-93E6-44A2-BCF6-18B1CAE6AFB3}" type="datetimeFigureOut">
              <a:rPr lang="en-US" smtClean="0">
                <a:solidFill>
                  <a:prstClr val="black">
                    <a:tint val="75000"/>
                  </a:prstClr>
                </a:solidFill>
              </a:rPr>
              <a:pPr/>
              <a:t>10/24/2013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5FBFCC-84F9-468F-9D68-0F2301C64FD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906334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5175B5-93E6-44A2-BCF6-18B1CAE6AFB3}" type="datetimeFigureOut">
              <a:rPr lang="en-US" smtClean="0">
                <a:solidFill>
                  <a:prstClr val="black">
                    <a:tint val="75000"/>
                  </a:prstClr>
                </a:solidFill>
              </a:rPr>
              <a:pPr/>
              <a:t>10/24/2013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5FBFCC-84F9-468F-9D68-0F2301C64FD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1669165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5175B5-93E6-44A2-BCF6-18B1CAE6AFB3}" type="datetimeFigureOut">
              <a:rPr lang="en-US" smtClean="0">
                <a:solidFill>
                  <a:prstClr val="black">
                    <a:tint val="75000"/>
                  </a:prstClr>
                </a:solidFill>
              </a:rPr>
              <a:pPr/>
              <a:t>10/24/2013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5FBFCC-84F9-468F-9D68-0F2301C64FD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18876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5175B5-93E6-44A2-BCF6-18B1CAE6AFB3}" type="datetimeFigureOut">
              <a:rPr lang="en-US" smtClean="0">
                <a:solidFill>
                  <a:prstClr val="black">
                    <a:tint val="75000"/>
                  </a:prstClr>
                </a:solidFill>
              </a:rPr>
              <a:pPr/>
              <a:t>10/24/2013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5FBFCC-84F9-468F-9D68-0F2301C64FD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779043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5175B5-93E6-44A2-BCF6-18B1CAE6AFB3}" type="datetimeFigureOut">
              <a:rPr lang="en-US" smtClean="0">
                <a:solidFill>
                  <a:prstClr val="black">
                    <a:tint val="75000"/>
                  </a:prstClr>
                </a:solidFill>
              </a:rPr>
              <a:pPr/>
              <a:t>10/24/2013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5FBFCC-84F9-468F-9D68-0F2301C64FD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945971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Slide Number Placeholder 5"/>
          <p:cNvSpPr>
            <a:spLocks noGrp="1"/>
          </p:cNvSpPr>
          <p:nvPr>
            <p:ph type="sldNum" sz="quarter" idx="10"/>
          </p:nvPr>
        </p:nvSpPr>
        <p:spPr>
          <a:solidFill>
            <a:schemeClr val="accent2">
              <a:lumMod val="75000"/>
            </a:schemeClr>
          </a:solidFill>
        </p:spPr>
        <p:txBody>
          <a:bodyPr/>
          <a:lstStyle>
            <a:lvl1pPr>
              <a:defRPr/>
            </a:lvl1pPr>
          </a:lstStyle>
          <a:p>
            <a:pPr>
              <a:defRPr/>
            </a:pPr>
            <a:fld id="{D2A642F7-B04F-4541-9DF1-0C77B81BFC63}"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userDrawn="1"/>
        </p:nvSpPr>
        <p:spPr>
          <a:xfrm>
            <a:off x="360363" y="1947863"/>
            <a:ext cx="9191625" cy="97155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5" name="Straight Connector 4"/>
          <p:cNvCxnSpPr/>
          <p:nvPr userDrawn="1"/>
        </p:nvCxnSpPr>
        <p:spPr>
          <a:xfrm flipV="1">
            <a:off x="360363" y="6438900"/>
            <a:ext cx="9186862" cy="9525"/>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6" name="Picture 58" descr="AP_logo_100%G_150.jpg"/>
          <p:cNvPicPr>
            <a:picLocks noChangeAspect="1"/>
          </p:cNvPicPr>
          <p:nvPr userDrawn="1"/>
        </p:nvPicPr>
        <p:blipFill>
          <a:blip r:embed="rId2" cstate="print"/>
          <a:srcRect/>
          <a:stretch>
            <a:fillRect/>
          </a:stretch>
        </p:blipFill>
        <p:spPr bwMode="auto">
          <a:xfrm>
            <a:off x="517525" y="498475"/>
            <a:ext cx="2349500" cy="719138"/>
          </a:xfrm>
          <a:prstGeom prst="rect">
            <a:avLst/>
          </a:prstGeom>
          <a:noFill/>
          <a:ln w="9525">
            <a:noFill/>
            <a:miter lim="800000"/>
            <a:headEnd/>
            <a:tailEnd/>
          </a:ln>
        </p:spPr>
      </p:pic>
      <p:grpSp>
        <p:nvGrpSpPr>
          <p:cNvPr id="7" name="Group 11"/>
          <p:cNvGrpSpPr>
            <a:grpSpLocks/>
          </p:cNvGrpSpPr>
          <p:nvPr userDrawn="1"/>
        </p:nvGrpSpPr>
        <p:grpSpPr bwMode="auto">
          <a:xfrm>
            <a:off x="-3136900" y="0"/>
            <a:ext cx="3017837" cy="6858000"/>
            <a:chOff x="-3137354" y="0"/>
            <a:chExt cx="3018256" cy="6858000"/>
          </a:xfrm>
        </p:grpSpPr>
        <p:grpSp>
          <p:nvGrpSpPr>
            <p:cNvPr id="8" name="Group 64"/>
            <p:cNvGrpSpPr>
              <a:grpSpLocks/>
            </p:cNvGrpSpPr>
            <p:nvPr/>
          </p:nvGrpSpPr>
          <p:grpSpPr bwMode="auto">
            <a:xfrm>
              <a:off x="-3137354" y="0"/>
              <a:ext cx="3018256" cy="6858000"/>
              <a:chOff x="-3137354" y="0"/>
              <a:chExt cx="3018256" cy="6858000"/>
            </a:xfrm>
          </p:grpSpPr>
          <p:sp>
            <p:nvSpPr>
              <p:cNvPr id="10" name="Rectangle 9"/>
              <p:cNvSpPr/>
              <p:nvPr userDrawn="1"/>
            </p:nvSpPr>
            <p:spPr>
              <a:xfrm>
                <a:off x="-3137354" y="0"/>
                <a:ext cx="299444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1" name="TextBox 10"/>
              <p:cNvSpPr txBox="1"/>
              <p:nvPr userDrawn="1"/>
            </p:nvSpPr>
            <p:spPr>
              <a:xfrm>
                <a:off x="-2983346" y="100013"/>
                <a:ext cx="2840432" cy="152400"/>
              </a:xfrm>
              <a:prstGeom prst="rect">
                <a:avLst/>
              </a:prstGeom>
              <a:noFill/>
            </p:spPr>
            <p:txBody>
              <a:bodyPr lIns="0" tIns="0" rIns="0" bIns="0">
                <a:spAutoFit/>
              </a:bodyPr>
              <a:lstStyle/>
              <a:p>
                <a:pPr fontAlgn="auto">
                  <a:spcBef>
                    <a:spcPts val="0"/>
                  </a:spcBef>
                  <a:spcAft>
                    <a:spcPts val="0"/>
                  </a:spcAft>
                  <a:defRPr/>
                </a:pPr>
                <a:r>
                  <a:rPr lang="en-GB" sz="1000" b="1" dirty="0">
                    <a:solidFill>
                      <a:schemeClr val="accent2"/>
                    </a:solidFill>
                    <a:latin typeface="+mn-lt"/>
                  </a:rPr>
                  <a:t>Colour palette for PowerPoint presentations</a:t>
                </a:r>
                <a:endParaRPr lang="en-US" sz="1000" b="1" dirty="0">
                  <a:solidFill>
                    <a:schemeClr val="accent2"/>
                  </a:solidFill>
                  <a:latin typeface="+mn-lt"/>
                </a:endParaRPr>
              </a:p>
            </p:txBody>
          </p:sp>
          <p:grpSp>
            <p:nvGrpSpPr>
              <p:cNvPr id="12" name="Group 58"/>
              <p:cNvGrpSpPr>
                <a:grpSpLocks/>
              </p:cNvGrpSpPr>
              <p:nvPr userDrawn="1"/>
            </p:nvGrpSpPr>
            <p:grpSpPr bwMode="auto">
              <a:xfrm>
                <a:off x="-2983346" y="611188"/>
                <a:ext cx="2864248" cy="307975"/>
                <a:chOff x="-2983346" y="611188"/>
                <a:chExt cx="2864248" cy="307975"/>
              </a:xfrm>
            </p:grpSpPr>
            <p:sp>
              <p:nvSpPr>
                <p:cNvPr id="54" name="Rectangle 9"/>
                <p:cNvSpPr/>
                <p:nvPr userDrawn="1"/>
              </p:nvSpPr>
              <p:spPr>
                <a:xfrm>
                  <a:off x="-2983346" y="611188"/>
                  <a:ext cx="309606" cy="285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5" name="TextBox 11"/>
                <p:cNvSpPr txBox="1"/>
                <p:nvPr userDrawn="1"/>
              </p:nvSpPr>
              <p:spPr>
                <a:xfrm>
                  <a:off x="-2518143" y="6111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Bright Green</a:t>
                  </a:r>
                </a:p>
                <a:p>
                  <a:pPr fontAlgn="auto">
                    <a:spcBef>
                      <a:spcPts val="0"/>
                    </a:spcBef>
                    <a:spcAft>
                      <a:spcPts val="0"/>
                    </a:spcAft>
                    <a:defRPr/>
                  </a:pPr>
                  <a:r>
                    <a:rPr lang="en-GB" sz="1000" dirty="0">
                      <a:latin typeface="+mn-lt"/>
                    </a:rPr>
                    <a:t>R148  G166  B31</a:t>
                  </a:r>
                  <a:endParaRPr lang="en-US" sz="1000" dirty="0">
                    <a:latin typeface="+mn-lt"/>
                  </a:endParaRPr>
                </a:p>
              </p:txBody>
            </p:sp>
          </p:grpSp>
          <p:grpSp>
            <p:nvGrpSpPr>
              <p:cNvPr id="13" name="Group 13"/>
              <p:cNvGrpSpPr>
                <a:grpSpLocks/>
              </p:cNvGrpSpPr>
              <p:nvPr userDrawn="1"/>
            </p:nvGrpSpPr>
            <p:grpSpPr bwMode="auto">
              <a:xfrm>
                <a:off x="-2983346" y="1017588"/>
                <a:ext cx="2864248" cy="307975"/>
                <a:chOff x="-2929703" y="500513"/>
                <a:chExt cx="2643920" cy="307975"/>
              </a:xfrm>
            </p:grpSpPr>
            <p:sp>
              <p:nvSpPr>
                <p:cNvPr id="52" name="Rectangle 14"/>
                <p:cNvSpPr/>
                <p:nvPr userDrawn="1"/>
              </p:nvSpPr>
              <p:spPr>
                <a:xfrm>
                  <a:off x="-2929703" y="500513"/>
                  <a:ext cx="285790" cy="285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TextBox 15"/>
                <p:cNvSpPr txBox="1"/>
                <p:nvPr userDrawn="1"/>
              </p:nvSpPr>
              <p:spPr>
                <a:xfrm>
                  <a:off x="-2500285" y="50051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Slate</a:t>
                  </a:r>
                </a:p>
                <a:p>
                  <a:pPr fontAlgn="auto">
                    <a:spcBef>
                      <a:spcPts val="0"/>
                    </a:spcBef>
                    <a:spcAft>
                      <a:spcPts val="0"/>
                    </a:spcAft>
                    <a:defRPr/>
                  </a:pPr>
                  <a:r>
                    <a:rPr lang="en-GB" sz="1000" dirty="0">
                      <a:latin typeface="+mn-lt"/>
                    </a:rPr>
                    <a:t>R32  G44  B52 *</a:t>
                  </a:r>
                  <a:endParaRPr lang="en-US" sz="800" dirty="0">
                    <a:latin typeface="+mn-lt"/>
                  </a:endParaRPr>
                </a:p>
              </p:txBody>
            </p:sp>
          </p:grpSp>
          <p:grpSp>
            <p:nvGrpSpPr>
              <p:cNvPr id="14" name="Group 16"/>
              <p:cNvGrpSpPr>
                <a:grpSpLocks/>
              </p:cNvGrpSpPr>
              <p:nvPr userDrawn="1"/>
            </p:nvGrpSpPr>
            <p:grpSpPr bwMode="auto">
              <a:xfrm>
                <a:off x="-2983346" y="1714500"/>
                <a:ext cx="2864248" cy="307975"/>
                <a:chOff x="-2929703" y="500180"/>
                <a:chExt cx="2643920" cy="307975"/>
              </a:xfrm>
            </p:grpSpPr>
            <p:sp>
              <p:nvSpPr>
                <p:cNvPr id="50" name="Rectangle 17"/>
                <p:cNvSpPr/>
                <p:nvPr userDrawn="1"/>
              </p:nvSpPr>
              <p:spPr>
                <a:xfrm>
                  <a:off x="-2929703" y="500180"/>
                  <a:ext cx="285790" cy="285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TextBox 18"/>
                <p:cNvSpPr txBox="1"/>
                <p:nvPr userDrawn="1"/>
              </p:nvSpPr>
              <p:spPr>
                <a:xfrm>
                  <a:off x="-2500285" y="500180"/>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Olive Green</a:t>
                  </a:r>
                </a:p>
                <a:p>
                  <a:pPr fontAlgn="auto">
                    <a:spcBef>
                      <a:spcPts val="0"/>
                    </a:spcBef>
                    <a:spcAft>
                      <a:spcPts val="0"/>
                    </a:spcAft>
                    <a:defRPr/>
                  </a:pPr>
                  <a:r>
                    <a:rPr lang="en-GB" sz="1000" dirty="0">
                      <a:latin typeface="+mn-lt"/>
                    </a:rPr>
                    <a:t>R120  G162  B47</a:t>
                  </a:r>
                  <a:endParaRPr lang="en-US" sz="1000" dirty="0">
                    <a:latin typeface="+mn-lt"/>
                  </a:endParaRPr>
                </a:p>
              </p:txBody>
            </p:sp>
          </p:grpSp>
          <p:sp>
            <p:nvSpPr>
              <p:cNvPr id="15" name="TextBox 14"/>
              <p:cNvSpPr txBox="1"/>
              <p:nvPr userDrawn="1"/>
            </p:nvSpPr>
            <p:spPr>
              <a:xfrm>
                <a:off x="-2983346" y="1500188"/>
                <a:ext cx="2400633" cy="153987"/>
              </a:xfrm>
              <a:prstGeom prst="rect">
                <a:avLst/>
              </a:prstGeom>
              <a:noFill/>
            </p:spPr>
            <p:txBody>
              <a:bodyPr lIns="0" tIns="0" rIns="0" bIns="0">
                <a:spAutoFit/>
              </a:bodyPr>
              <a:lstStyle/>
              <a:p>
                <a:pPr fontAlgn="auto">
                  <a:spcBef>
                    <a:spcPts val="0"/>
                  </a:spcBef>
                  <a:spcAft>
                    <a:spcPts val="0"/>
                  </a:spcAft>
                  <a:defRPr/>
                </a:pPr>
                <a:r>
                  <a:rPr lang="en-GB" sz="1000" b="1" dirty="0">
                    <a:latin typeface="+mn-lt"/>
                  </a:rPr>
                  <a:t>Secondary colour palette</a:t>
                </a:r>
                <a:endParaRPr lang="en-US" sz="1000" b="1" dirty="0">
                  <a:latin typeface="+mn-lt"/>
                </a:endParaRPr>
              </a:p>
            </p:txBody>
          </p:sp>
          <p:sp>
            <p:nvSpPr>
              <p:cNvPr id="16" name="TextBox 15"/>
              <p:cNvSpPr txBox="1"/>
              <p:nvPr userDrawn="1"/>
            </p:nvSpPr>
            <p:spPr>
              <a:xfrm>
                <a:off x="-2983346" y="376238"/>
                <a:ext cx="2400633" cy="152400"/>
              </a:xfrm>
              <a:prstGeom prst="rect">
                <a:avLst/>
              </a:prstGeom>
              <a:noFill/>
            </p:spPr>
            <p:txBody>
              <a:bodyPr lIns="0" tIns="0" rIns="0" bIns="0">
                <a:spAutoFit/>
              </a:bodyPr>
              <a:lstStyle/>
              <a:p>
                <a:pPr fontAlgn="auto">
                  <a:spcBef>
                    <a:spcPts val="0"/>
                  </a:spcBef>
                  <a:spcAft>
                    <a:spcPts val="0"/>
                  </a:spcAft>
                  <a:defRPr/>
                </a:pPr>
                <a:r>
                  <a:rPr lang="en-GB" sz="1000" b="1" dirty="0">
                    <a:latin typeface="+mn-lt"/>
                  </a:rPr>
                  <a:t>Primary colour palette</a:t>
                </a:r>
                <a:endParaRPr lang="en-US" sz="1000" b="1" dirty="0">
                  <a:latin typeface="+mn-lt"/>
                </a:endParaRPr>
              </a:p>
            </p:txBody>
          </p:sp>
          <p:grpSp>
            <p:nvGrpSpPr>
              <p:cNvPr id="17" name="Group 24"/>
              <p:cNvGrpSpPr>
                <a:grpSpLocks/>
              </p:cNvGrpSpPr>
              <p:nvPr userDrawn="1"/>
            </p:nvGrpSpPr>
            <p:grpSpPr bwMode="auto">
              <a:xfrm>
                <a:off x="-2983346" y="2125663"/>
                <a:ext cx="2864248" cy="307975"/>
                <a:chOff x="-2929703" y="500207"/>
                <a:chExt cx="2643920" cy="307975"/>
              </a:xfrm>
            </p:grpSpPr>
            <p:sp>
              <p:nvSpPr>
                <p:cNvPr id="48" name="Rectangle 47"/>
                <p:cNvSpPr/>
                <p:nvPr userDrawn="1"/>
              </p:nvSpPr>
              <p:spPr>
                <a:xfrm>
                  <a:off x="-2929703" y="500207"/>
                  <a:ext cx="285790" cy="285750"/>
                </a:xfrm>
                <a:prstGeom prst="rect">
                  <a:avLst/>
                </a:prstGeom>
                <a:solidFill>
                  <a:srgbClr val="0093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TextBox 48"/>
                <p:cNvSpPr txBox="1"/>
                <p:nvPr userDrawn="1"/>
              </p:nvSpPr>
              <p:spPr>
                <a:xfrm>
                  <a:off x="-2500285" y="500207"/>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Bottle Green</a:t>
                  </a:r>
                </a:p>
                <a:p>
                  <a:pPr fontAlgn="auto">
                    <a:spcBef>
                      <a:spcPts val="0"/>
                    </a:spcBef>
                    <a:spcAft>
                      <a:spcPts val="0"/>
                    </a:spcAft>
                    <a:defRPr/>
                  </a:pPr>
                  <a:r>
                    <a:rPr lang="en-GB" sz="1000" dirty="0">
                      <a:latin typeface="+mn-lt"/>
                    </a:rPr>
                    <a:t>R0  G147  B127</a:t>
                  </a:r>
                  <a:endParaRPr lang="en-US" sz="1000" dirty="0">
                    <a:latin typeface="+mn-lt"/>
                  </a:endParaRPr>
                </a:p>
              </p:txBody>
            </p:sp>
          </p:grpSp>
          <p:grpSp>
            <p:nvGrpSpPr>
              <p:cNvPr id="18" name="Group 27"/>
              <p:cNvGrpSpPr>
                <a:grpSpLocks/>
              </p:cNvGrpSpPr>
              <p:nvPr userDrawn="1"/>
            </p:nvGrpSpPr>
            <p:grpSpPr bwMode="auto">
              <a:xfrm>
                <a:off x="-2983346" y="2536825"/>
                <a:ext cx="2864248" cy="307975"/>
                <a:chOff x="-2929703" y="500233"/>
                <a:chExt cx="2643920" cy="307975"/>
              </a:xfrm>
            </p:grpSpPr>
            <p:sp>
              <p:nvSpPr>
                <p:cNvPr id="46" name="Rectangle 45"/>
                <p:cNvSpPr/>
                <p:nvPr userDrawn="1"/>
              </p:nvSpPr>
              <p:spPr>
                <a:xfrm>
                  <a:off x="-2929703" y="500233"/>
                  <a:ext cx="285790" cy="285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TextBox 46"/>
                <p:cNvSpPr txBox="1"/>
                <p:nvPr userDrawn="1"/>
              </p:nvSpPr>
              <p:spPr>
                <a:xfrm>
                  <a:off x="-2500285" y="50023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Turquoise</a:t>
                  </a:r>
                </a:p>
                <a:p>
                  <a:pPr fontAlgn="auto">
                    <a:spcBef>
                      <a:spcPts val="0"/>
                    </a:spcBef>
                    <a:spcAft>
                      <a:spcPts val="0"/>
                    </a:spcAft>
                    <a:defRPr/>
                  </a:pPr>
                  <a:r>
                    <a:rPr lang="en-GB" sz="1000" dirty="0">
                      <a:latin typeface="+mn-lt"/>
                    </a:rPr>
                    <a:t>R0  G138  B176</a:t>
                  </a:r>
                  <a:endParaRPr lang="en-US" sz="1000" dirty="0">
                    <a:latin typeface="+mn-lt"/>
                  </a:endParaRPr>
                </a:p>
              </p:txBody>
            </p:sp>
          </p:grpSp>
          <p:grpSp>
            <p:nvGrpSpPr>
              <p:cNvPr id="19" name="Group 60"/>
              <p:cNvGrpSpPr>
                <a:grpSpLocks/>
              </p:cNvGrpSpPr>
              <p:nvPr userDrawn="1"/>
            </p:nvGrpSpPr>
            <p:grpSpPr bwMode="auto">
              <a:xfrm>
                <a:off x="-2983346" y="2947988"/>
                <a:ext cx="2864248" cy="307975"/>
                <a:chOff x="-2983346" y="2947988"/>
                <a:chExt cx="2864248" cy="307975"/>
              </a:xfrm>
            </p:grpSpPr>
            <p:sp>
              <p:nvSpPr>
                <p:cNvPr id="44" name="Rectangle 43"/>
                <p:cNvSpPr/>
                <p:nvPr userDrawn="1"/>
              </p:nvSpPr>
              <p:spPr>
                <a:xfrm>
                  <a:off x="-2983346" y="2947988"/>
                  <a:ext cx="309606" cy="285750"/>
                </a:xfrm>
                <a:prstGeom prst="rect">
                  <a:avLst/>
                </a:prstGeom>
                <a:solidFill>
                  <a:srgbClr val="1AA0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TextBox 44"/>
                <p:cNvSpPr txBox="1"/>
                <p:nvPr userDrawn="1"/>
              </p:nvSpPr>
              <p:spPr>
                <a:xfrm>
                  <a:off x="-2518143" y="29479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Aqua Blue</a:t>
                  </a:r>
                </a:p>
                <a:p>
                  <a:pPr fontAlgn="auto">
                    <a:spcBef>
                      <a:spcPts val="0"/>
                    </a:spcBef>
                    <a:spcAft>
                      <a:spcPts val="0"/>
                    </a:spcAft>
                    <a:defRPr/>
                  </a:pPr>
                  <a:r>
                    <a:rPr lang="en-GB" sz="1000" dirty="0">
                      <a:latin typeface="+mn-lt"/>
                    </a:rPr>
                    <a:t>R26 G160  B170</a:t>
                  </a:r>
                  <a:endParaRPr lang="en-US" sz="1000" dirty="0">
                    <a:latin typeface="+mn-lt"/>
                  </a:endParaRPr>
                </a:p>
              </p:txBody>
            </p:sp>
          </p:grpSp>
          <p:grpSp>
            <p:nvGrpSpPr>
              <p:cNvPr id="20" name="Group 33"/>
              <p:cNvGrpSpPr>
                <a:grpSpLocks/>
              </p:cNvGrpSpPr>
              <p:nvPr userDrawn="1"/>
            </p:nvGrpSpPr>
            <p:grpSpPr bwMode="auto">
              <a:xfrm>
                <a:off x="-2983346" y="3359150"/>
                <a:ext cx="2864248" cy="307975"/>
                <a:chOff x="-2929703" y="500286"/>
                <a:chExt cx="2643920" cy="307975"/>
              </a:xfrm>
            </p:grpSpPr>
            <p:sp>
              <p:nvSpPr>
                <p:cNvPr id="42" name="Rectangle 41"/>
                <p:cNvSpPr/>
                <p:nvPr userDrawn="1"/>
              </p:nvSpPr>
              <p:spPr>
                <a:xfrm>
                  <a:off x="-2929703" y="500286"/>
                  <a:ext cx="285790" cy="285750"/>
                </a:xfrm>
                <a:prstGeom prst="rect">
                  <a:avLst/>
                </a:prstGeom>
                <a:solidFill>
                  <a:srgbClr val="7ECD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TextBox 42"/>
                <p:cNvSpPr txBox="1"/>
                <p:nvPr userDrawn="1"/>
              </p:nvSpPr>
              <p:spPr>
                <a:xfrm>
                  <a:off x="-2500285" y="500286"/>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Pastel Green</a:t>
                  </a:r>
                </a:p>
                <a:p>
                  <a:pPr fontAlgn="auto">
                    <a:spcBef>
                      <a:spcPts val="0"/>
                    </a:spcBef>
                    <a:spcAft>
                      <a:spcPts val="0"/>
                    </a:spcAft>
                    <a:defRPr/>
                  </a:pPr>
                  <a:r>
                    <a:rPr lang="en-GB" sz="1000" dirty="0">
                      <a:latin typeface="+mn-lt"/>
                    </a:rPr>
                    <a:t>R126  G205  B195</a:t>
                  </a:r>
                  <a:endParaRPr lang="en-US" sz="1000" dirty="0">
                    <a:latin typeface="+mn-lt"/>
                  </a:endParaRPr>
                </a:p>
              </p:txBody>
            </p:sp>
          </p:grpSp>
          <p:grpSp>
            <p:nvGrpSpPr>
              <p:cNvPr id="21" name="Group 36"/>
              <p:cNvGrpSpPr>
                <a:grpSpLocks/>
              </p:cNvGrpSpPr>
              <p:nvPr userDrawn="1"/>
            </p:nvGrpSpPr>
            <p:grpSpPr bwMode="auto">
              <a:xfrm>
                <a:off x="-2983346" y="3770313"/>
                <a:ext cx="2864248" cy="307975"/>
                <a:chOff x="-2929703" y="500313"/>
                <a:chExt cx="2643920" cy="307975"/>
              </a:xfrm>
            </p:grpSpPr>
            <p:sp>
              <p:nvSpPr>
                <p:cNvPr id="40" name="Rectangle 39"/>
                <p:cNvSpPr/>
                <p:nvPr userDrawn="1"/>
              </p:nvSpPr>
              <p:spPr>
                <a:xfrm>
                  <a:off x="-2929703" y="500313"/>
                  <a:ext cx="285790" cy="2857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TextBox 40"/>
                <p:cNvSpPr txBox="1"/>
                <p:nvPr userDrawn="1"/>
              </p:nvSpPr>
              <p:spPr>
                <a:xfrm>
                  <a:off x="-2500285" y="50031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Light Purple</a:t>
                  </a:r>
                </a:p>
                <a:p>
                  <a:pPr fontAlgn="auto">
                    <a:spcBef>
                      <a:spcPts val="0"/>
                    </a:spcBef>
                    <a:spcAft>
                      <a:spcPts val="0"/>
                    </a:spcAft>
                    <a:defRPr/>
                  </a:pPr>
                  <a:r>
                    <a:rPr lang="en-GB" sz="1000" dirty="0">
                      <a:latin typeface="+mn-lt"/>
                    </a:rPr>
                    <a:t>R123  G149  B174*</a:t>
                  </a:r>
                  <a:endParaRPr lang="en-US" sz="1000" dirty="0">
                    <a:latin typeface="+mn-lt"/>
                  </a:endParaRPr>
                </a:p>
              </p:txBody>
            </p:sp>
          </p:grpSp>
          <p:grpSp>
            <p:nvGrpSpPr>
              <p:cNvPr id="22" name="Group 63"/>
              <p:cNvGrpSpPr>
                <a:grpSpLocks/>
              </p:cNvGrpSpPr>
              <p:nvPr userDrawn="1"/>
            </p:nvGrpSpPr>
            <p:grpSpPr bwMode="auto">
              <a:xfrm>
                <a:off x="-2983346" y="4181475"/>
                <a:ext cx="2864248" cy="307975"/>
                <a:chOff x="-2983346" y="4181475"/>
                <a:chExt cx="2864248" cy="307975"/>
              </a:xfrm>
            </p:grpSpPr>
            <p:sp>
              <p:nvSpPr>
                <p:cNvPr id="38" name="Rectangle 37"/>
                <p:cNvSpPr/>
                <p:nvPr userDrawn="1"/>
              </p:nvSpPr>
              <p:spPr>
                <a:xfrm>
                  <a:off x="-2983346" y="4181475"/>
                  <a:ext cx="309606" cy="285750"/>
                </a:xfrm>
                <a:prstGeom prst="rect">
                  <a:avLst/>
                </a:prstGeom>
                <a:solidFill>
                  <a:srgbClr val="616B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TextBox 38"/>
                <p:cNvSpPr txBox="1"/>
                <p:nvPr userDrawn="1"/>
              </p:nvSpPr>
              <p:spPr>
                <a:xfrm>
                  <a:off x="-2518143" y="4181475"/>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Purple</a:t>
                  </a:r>
                </a:p>
                <a:p>
                  <a:pPr fontAlgn="auto">
                    <a:spcBef>
                      <a:spcPts val="0"/>
                    </a:spcBef>
                    <a:spcAft>
                      <a:spcPts val="0"/>
                    </a:spcAft>
                    <a:defRPr/>
                  </a:pPr>
                  <a:r>
                    <a:rPr lang="en-GB" sz="1000" dirty="0">
                      <a:latin typeface="+mn-lt"/>
                    </a:rPr>
                    <a:t>R97  G107  B156</a:t>
                  </a:r>
                  <a:endParaRPr lang="en-US" sz="1000" dirty="0">
                    <a:latin typeface="+mn-lt"/>
                  </a:endParaRPr>
                </a:p>
              </p:txBody>
            </p:sp>
          </p:grpSp>
          <p:grpSp>
            <p:nvGrpSpPr>
              <p:cNvPr id="23" name="Group 43"/>
              <p:cNvGrpSpPr>
                <a:grpSpLocks/>
              </p:cNvGrpSpPr>
              <p:nvPr userDrawn="1"/>
            </p:nvGrpSpPr>
            <p:grpSpPr bwMode="auto">
              <a:xfrm>
                <a:off x="-2983346" y="4592638"/>
                <a:ext cx="2864248" cy="307975"/>
                <a:chOff x="-2929703" y="500366"/>
                <a:chExt cx="2643920" cy="307975"/>
              </a:xfrm>
            </p:grpSpPr>
            <p:sp>
              <p:nvSpPr>
                <p:cNvPr id="36" name="Rectangle 35"/>
                <p:cNvSpPr/>
                <p:nvPr userDrawn="1"/>
              </p:nvSpPr>
              <p:spPr>
                <a:xfrm>
                  <a:off x="-2929703" y="500366"/>
                  <a:ext cx="285790" cy="285750"/>
                </a:xfrm>
                <a:prstGeom prst="rect">
                  <a:avLst/>
                </a:prstGeom>
                <a:solidFill>
                  <a:srgbClr val="BAA3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TextBox 36"/>
                <p:cNvSpPr txBox="1"/>
                <p:nvPr userDrawn="1"/>
              </p:nvSpPr>
              <p:spPr>
                <a:xfrm>
                  <a:off x="-2500285" y="500366"/>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Ecru</a:t>
                  </a:r>
                </a:p>
                <a:p>
                  <a:pPr fontAlgn="auto">
                    <a:spcBef>
                      <a:spcPts val="0"/>
                    </a:spcBef>
                    <a:spcAft>
                      <a:spcPts val="0"/>
                    </a:spcAft>
                    <a:defRPr/>
                  </a:pPr>
                  <a:r>
                    <a:rPr lang="en-GB" sz="1000" dirty="0">
                      <a:latin typeface="+mn-lt"/>
                    </a:rPr>
                    <a:t>R186  G163  B171</a:t>
                  </a:r>
                  <a:endParaRPr lang="en-US" sz="1000" dirty="0">
                    <a:latin typeface="+mn-lt"/>
                  </a:endParaRPr>
                </a:p>
              </p:txBody>
            </p:sp>
          </p:grpSp>
          <p:grpSp>
            <p:nvGrpSpPr>
              <p:cNvPr id="24" name="Group 46"/>
              <p:cNvGrpSpPr>
                <a:grpSpLocks/>
              </p:cNvGrpSpPr>
              <p:nvPr userDrawn="1"/>
            </p:nvGrpSpPr>
            <p:grpSpPr bwMode="auto">
              <a:xfrm>
                <a:off x="-2983346" y="5003800"/>
                <a:ext cx="2864248" cy="307975"/>
                <a:chOff x="-2929703" y="500392"/>
                <a:chExt cx="2643920" cy="307975"/>
              </a:xfrm>
            </p:grpSpPr>
            <p:sp>
              <p:nvSpPr>
                <p:cNvPr id="34" name="Rectangle 33"/>
                <p:cNvSpPr/>
                <p:nvPr userDrawn="1"/>
              </p:nvSpPr>
              <p:spPr>
                <a:xfrm>
                  <a:off x="-2929703" y="500392"/>
                  <a:ext cx="285790" cy="285750"/>
                </a:xfrm>
                <a:prstGeom prst="rect">
                  <a:avLst/>
                </a:prstGeom>
                <a:solidFill>
                  <a:srgbClr val="D7B01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TextBox 34"/>
                <p:cNvSpPr txBox="1"/>
                <p:nvPr userDrawn="1"/>
              </p:nvSpPr>
              <p:spPr>
                <a:xfrm>
                  <a:off x="-2500285" y="500392"/>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Yellow</a:t>
                  </a:r>
                </a:p>
                <a:p>
                  <a:pPr fontAlgn="auto">
                    <a:spcBef>
                      <a:spcPts val="0"/>
                    </a:spcBef>
                    <a:spcAft>
                      <a:spcPts val="0"/>
                    </a:spcAft>
                    <a:defRPr/>
                  </a:pPr>
                  <a:r>
                    <a:rPr lang="en-GB" sz="1000" dirty="0">
                      <a:latin typeface="+mn-lt"/>
                    </a:rPr>
                    <a:t>R215  G176  B18</a:t>
                  </a:r>
                  <a:endParaRPr lang="en-US" sz="1000" dirty="0">
                    <a:latin typeface="+mn-lt"/>
                  </a:endParaRPr>
                </a:p>
              </p:txBody>
            </p:sp>
          </p:grpSp>
          <p:grpSp>
            <p:nvGrpSpPr>
              <p:cNvPr id="25" name="Group 49"/>
              <p:cNvGrpSpPr>
                <a:grpSpLocks/>
              </p:cNvGrpSpPr>
              <p:nvPr userDrawn="1"/>
            </p:nvGrpSpPr>
            <p:grpSpPr bwMode="auto">
              <a:xfrm>
                <a:off x="-2983346" y="5414963"/>
                <a:ext cx="2864248" cy="307975"/>
                <a:chOff x="-2929703" y="500419"/>
                <a:chExt cx="2643920" cy="307975"/>
              </a:xfrm>
            </p:grpSpPr>
            <p:sp>
              <p:nvSpPr>
                <p:cNvPr id="32" name="Rectangle 31"/>
                <p:cNvSpPr/>
                <p:nvPr userDrawn="1"/>
              </p:nvSpPr>
              <p:spPr>
                <a:xfrm>
                  <a:off x="-2929703" y="500419"/>
                  <a:ext cx="285790" cy="285750"/>
                </a:xfrm>
                <a:prstGeom prst="rect">
                  <a:avLst/>
                </a:prstGeom>
                <a:solidFill>
                  <a:srgbClr val="D5872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TextBox 32"/>
                <p:cNvSpPr txBox="1"/>
                <p:nvPr userDrawn="1"/>
              </p:nvSpPr>
              <p:spPr>
                <a:xfrm>
                  <a:off x="-2500285" y="500419"/>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Orange</a:t>
                  </a:r>
                </a:p>
                <a:p>
                  <a:pPr fontAlgn="auto">
                    <a:spcBef>
                      <a:spcPts val="0"/>
                    </a:spcBef>
                    <a:spcAft>
                      <a:spcPts val="0"/>
                    </a:spcAft>
                    <a:defRPr/>
                  </a:pPr>
                  <a:r>
                    <a:rPr lang="en-GB" sz="1000" dirty="0">
                      <a:latin typeface="+mn-lt"/>
                    </a:rPr>
                    <a:t>R213  G135  B43</a:t>
                  </a:r>
                  <a:endParaRPr lang="en-US" sz="1000" dirty="0">
                    <a:latin typeface="+mn-lt"/>
                  </a:endParaRPr>
                </a:p>
              </p:txBody>
            </p:sp>
          </p:grpSp>
          <p:grpSp>
            <p:nvGrpSpPr>
              <p:cNvPr id="26" name="Group 52"/>
              <p:cNvGrpSpPr>
                <a:grpSpLocks/>
              </p:cNvGrpSpPr>
              <p:nvPr userDrawn="1"/>
            </p:nvGrpSpPr>
            <p:grpSpPr bwMode="auto">
              <a:xfrm>
                <a:off x="-2983346" y="5826125"/>
                <a:ext cx="2864248" cy="307975"/>
                <a:chOff x="-2929703" y="500445"/>
                <a:chExt cx="2643920" cy="307975"/>
              </a:xfrm>
            </p:grpSpPr>
            <p:sp>
              <p:nvSpPr>
                <p:cNvPr id="30" name="Rectangle 29"/>
                <p:cNvSpPr/>
                <p:nvPr userDrawn="1"/>
              </p:nvSpPr>
              <p:spPr>
                <a:xfrm>
                  <a:off x="-2929703" y="500445"/>
                  <a:ext cx="285790" cy="285750"/>
                </a:xfrm>
                <a:prstGeom prst="rect">
                  <a:avLst/>
                </a:prstGeom>
                <a:solidFill>
                  <a:srgbClr val="EE34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TextBox 30"/>
                <p:cNvSpPr txBox="1"/>
                <p:nvPr userDrawn="1"/>
              </p:nvSpPr>
              <p:spPr>
                <a:xfrm>
                  <a:off x="-2500285" y="500445"/>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Red</a:t>
                  </a:r>
                </a:p>
                <a:p>
                  <a:pPr fontAlgn="auto">
                    <a:spcBef>
                      <a:spcPts val="0"/>
                    </a:spcBef>
                    <a:spcAft>
                      <a:spcPts val="0"/>
                    </a:spcAft>
                    <a:defRPr/>
                  </a:pPr>
                  <a:r>
                    <a:rPr lang="en-GB" sz="1000" dirty="0">
                      <a:latin typeface="+mn-lt"/>
                    </a:rPr>
                    <a:t>R238  G52  B36</a:t>
                  </a:r>
                  <a:endParaRPr lang="en-US" sz="1000" dirty="0">
                    <a:latin typeface="+mn-lt"/>
                  </a:endParaRPr>
                </a:p>
              </p:txBody>
            </p:sp>
          </p:grpSp>
          <p:grpSp>
            <p:nvGrpSpPr>
              <p:cNvPr id="27" name="Group 55"/>
              <p:cNvGrpSpPr>
                <a:grpSpLocks/>
              </p:cNvGrpSpPr>
              <p:nvPr userDrawn="1"/>
            </p:nvGrpSpPr>
            <p:grpSpPr bwMode="auto">
              <a:xfrm>
                <a:off x="-2983346" y="6237288"/>
                <a:ext cx="2864248" cy="307975"/>
                <a:chOff x="-2929703" y="500475"/>
                <a:chExt cx="2643920" cy="307975"/>
              </a:xfrm>
            </p:grpSpPr>
            <p:sp>
              <p:nvSpPr>
                <p:cNvPr id="28" name="Rectangle 27"/>
                <p:cNvSpPr/>
                <p:nvPr userDrawn="1"/>
              </p:nvSpPr>
              <p:spPr>
                <a:xfrm>
                  <a:off x="-2929703" y="500475"/>
                  <a:ext cx="285790" cy="285750"/>
                </a:xfrm>
                <a:prstGeom prst="rect">
                  <a:avLst/>
                </a:prstGeom>
                <a:solidFill>
                  <a:srgbClr val="E201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TextBox 28"/>
                <p:cNvSpPr txBox="1"/>
                <p:nvPr userDrawn="1"/>
              </p:nvSpPr>
              <p:spPr>
                <a:xfrm>
                  <a:off x="-2500285" y="500475"/>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t>
                  </a:r>
                  <a:r>
                    <a:rPr lang="en-GB" sz="1000" dirty="0" err="1">
                      <a:latin typeface="+mn-lt"/>
                    </a:rPr>
                    <a:t>Rubine</a:t>
                  </a:r>
                  <a:r>
                    <a:rPr lang="en-GB" sz="1000" dirty="0">
                      <a:latin typeface="+mn-lt"/>
                    </a:rPr>
                    <a:t> Red</a:t>
                  </a:r>
                </a:p>
                <a:p>
                  <a:pPr fontAlgn="auto">
                    <a:spcBef>
                      <a:spcPts val="0"/>
                    </a:spcBef>
                    <a:spcAft>
                      <a:spcPts val="0"/>
                    </a:spcAft>
                    <a:defRPr/>
                  </a:pPr>
                  <a:r>
                    <a:rPr lang="en-GB" sz="1000" dirty="0">
                      <a:latin typeface="+mn-lt"/>
                    </a:rPr>
                    <a:t>R226  G1  B119</a:t>
                  </a:r>
                  <a:endParaRPr lang="en-US" sz="1000" dirty="0">
                    <a:latin typeface="+mn-lt"/>
                  </a:endParaRPr>
                </a:p>
              </p:txBody>
            </p:sp>
          </p:grpSp>
        </p:grpSp>
        <p:sp>
          <p:nvSpPr>
            <p:cNvPr id="9" name="TextBox 8"/>
            <p:cNvSpPr txBox="1"/>
            <p:nvPr userDrawn="1"/>
          </p:nvSpPr>
          <p:spPr>
            <a:xfrm>
              <a:off x="-2976995" y="6626225"/>
              <a:ext cx="2715002" cy="123825"/>
            </a:xfrm>
            <a:prstGeom prst="rect">
              <a:avLst/>
            </a:prstGeom>
            <a:noFill/>
          </p:spPr>
          <p:txBody>
            <a:bodyPr lIns="0" tIns="0" rIns="0" bIns="0">
              <a:spAutoFit/>
            </a:bodyPr>
            <a:lstStyle/>
            <a:p>
              <a:pPr fontAlgn="auto">
                <a:spcBef>
                  <a:spcPts val="0"/>
                </a:spcBef>
                <a:spcAft>
                  <a:spcPts val="0"/>
                </a:spcAft>
                <a:defRPr/>
              </a:pPr>
              <a:r>
                <a:rPr lang="en-GB" sz="800" dirty="0">
                  <a:solidFill>
                    <a:prstClr val="black"/>
                  </a:solidFill>
                  <a:latin typeface="+mn-lt"/>
                </a:rPr>
                <a:t>*This colour reference is for screen presentations only</a:t>
              </a:r>
              <a:endParaRPr lang="en-US" dirty="0">
                <a:latin typeface="+mn-lt"/>
              </a:endParaRPr>
            </a:p>
          </p:txBody>
        </p:sp>
      </p:grpSp>
      <p:sp>
        <p:nvSpPr>
          <p:cNvPr id="2" name="Title 1"/>
          <p:cNvSpPr>
            <a:spLocks noGrp="1"/>
          </p:cNvSpPr>
          <p:nvPr>
            <p:ph type="title"/>
          </p:nvPr>
        </p:nvSpPr>
        <p:spPr>
          <a:xfrm>
            <a:off x="550862" y="2131200"/>
            <a:ext cx="9000000" cy="633600"/>
          </a:xfrm>
        </p:spPr>
        <p:txBody>
          <a:bodyPr/>
          <a:lstStyle>
            <a:lvl1pPr algn="l">
              <a:lnSpc>
                <a:spcPts val="2300"/>
              </a:lnSpc>
              <a:defRPr sz="2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4096800" y="4338000"/>
            <a:ext cx="5457600" cy="1281600"/>
          </a:xfrm>
        </p:spPr>
        <p:txBody>
          <a:bodyPr>
            <a:noAutofit/>
          </a:bodyPr>
          <a:lstStyle>
            <a:lvl1pPr marL="0" indent="0" algn="r">
              <a:lnSpc>
                <a:spcPts val="4600"/>
              </a:lnSpc>
              <a:buNone/>
              <a:defRPr sz="4000" b="1">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5" name="Group 8"/>
          <p:cNvGrpSpPr>
            <a:grpSpLocks/>
          </p:cNvGrpSpPr>
          <p:nvPr userDrawn="1"/>
        </p:nvGrpSpPr>
        <p:grpSpPr bwMode="auto">
          <a:xfrm>
            <a:off x="-3136900" y="0"/>
            <a:ext cx="3017837" cy="6858000"/>
            <a:chOff x="-3137354" y="0"/>
            <a:chExt cx="3018256" cy="6858000"/>
          </a:xfrm>
        </p:grpSpPr>
        <p:grpSp>
          <p:nvGrpSpPr>
            <p:cNvPr id="6" name="Group 64"/>
            <p:cNvGrpSpPr>
              <a:grpSpLocks/>
            </p:cNvGrpSpPr>
            <p:nvPr/>
          </p:nvGrpSpPr>
          <p:grpSpPr bwMode="auto">
            <a:xfrm>
              <a:off x="-3137354" y="0"/>
              <a:ext cx="3018256" cy="6858000"/>
              <a:chOff x="-3137354" y="0"/>
              <a:chExt cx="3018256" cy="6858000"/>
            </a:xfrm>
          </p:grpSpPr>
          <p:sp>
            <p:nvSpPr>
              <p:cNvPr id="8" name="Rectangle 7"/>
              <p:cNvSpPr/>
              <p:nvPr userDrawn="1"/>
            </p:nvSpPr>
            <p:spPr>
              <a:xfrm>
                <a:off x="-3137354" y="0"/>
                <a:ext cx="299444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9" name="TextBox 8"/>
              <p:cNvSpPr txBox="1"/>
              <p:nvPr userDrawn="1"/>
            </p:nvSpPr>
            <p:spPr>
              <a:xfrm>
                <a:off x="-2983346" y="100013"/>
                <a:ext cx="2840432" cy="152400"/>
              </a:xfrm>
              <a:prstGeom prst="rect">
                <a:avLst/>
              </a:prstGeom>
              <a:noFill/>
            </p:spPr>
            <p:txBody>
              <a:bodyPr lIns="0" tIns="0" rIns="0" bIns="0">
                <a:spAutoFit/>
              </a:bodyPr>
              <a:lstStyle/>
              <a:p>
                <a:pPr fontAlgn="auto">
                  <a:spcBef>
                    <a:spcPts val="0"/>
                  </a:spcBef>
                  <a:spcAft>
                    <a:spcPts val="0"/>
                  </a:spcAft>
                  <a:defRPr/>
                </a:pPr>
                <a:r>
                  <a:rPr lang="en-GB" sz="1000" b="1" dirty="0">
                    <a:solidFill>
                      <a:schemeClr val="accent2"/>
                    </a:solidFill>
                    <a:latin typeface="+mn-lt"/>
                  </a:rPr>
                  <a:t>Colour palette for PowerPoint presentations</a:t>
                </a:r>
                <a:endParaRPr lang="en-US" sz="1000" b="1" dirty="0">
                  <a:solidFill>
                    <a:schemeClr val="accent2"/>
                  </a:solidFill>
                  <a:latin typeface="+mn-lt"/>
                </a:endParaRPr>
              </a:p>
            </p:txBody>
          </p:sp>
          <p:grpSp>
            <p:nvGrpSpPr>
              <p:cNvPr id="10" name="Group 58"/>
              <p:cNvGrpSpPr>
                <a:grpSpLocks/>
              </p:cNvGrpSpPr>
              <p:nvPr userDrawn="1"/>
            </p:nvGrpSpPr>
            <p:grpSpPr bwMode="auto">
              <a:xfrm>
                <a:off x="-2983346" y="611188"/>
                <a:ext cx="2864248" cy="307975"/>
                <a:chOff x="-2983346" y="611188"/>
                <a:chExt cx="2864248" cy="307975"/>
              </a:xfrm>
            </p:grpSpPr>
            <p:sp>
              <p:nvSpPr>
                <p:cNvPr id="52" name="Rectangle 9"/>
                <p:cNvSpPr/>
                <p:nvPr userDrawn="1"/>
              </p:nvSpPr>
              <p:spPr>
                <a:xfrm>
                  <a:off x="-2983346" y="611188"/>
                  <a:ext cx="309606" cy="285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3" name="TextBox 11"/>
                <p:cNvSpPr txBox="1"/>
                <p:nvPr userDrawn="1"/>
              </p:nvSpPr>
              <p:spPr>
                <a:xfrm>
                  <a:off x="-2518143" y="6111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Bright Green</a:t>
                  </a:r>
                </a:p>
                <a:p>
                  <a:pPr fontAlgn="auto">
                    <a:spcBef>
                      <a:spcPts val="0"/>
                    </a:spcBef>
                    <a:spcAft>
                      <a:spcPts val="0"/>
                    </a:spcAft>
                    <a:defRPr/>
                  </a:pPr>
                  <a:r>
                    <a:rPr lang="en-GB" sz="1000" dirty="0">
                      <a:latin typeface="+mn-lt"/>
                    </a:rPr>
                    <a:t>R148  G166  B31</a:t>
                  </a:r>
                  <a:endParaRPr lang="en-US" sz="1000" dirty="0">
                    <a:latin typeface="+mn-lt"/>
                  </a:endParaRPr>
                </a:p>
              </p:txBody>
            </p:sp>
          </p:grpSp>
          <p:grpSp>
            <p:nvGrpSpPr>
              <p:cNvPr id="11" name="Group 13"/>
              <p:cNvGrpSpPr>
                <a:grpSpLocks/>
              </p:cNvGrpSpPr>
              <p:nvPr userDrawn="1"/>
            </p:nvGrpSpPr>
            <p:grpSpPr bwMode="auto">
              <a:xfrm>
                <a:off x="-2983346" y="1017588"/>
                <a:ext cx="2864248" cy="307975"/>
                <a:chOff x="-2929703" y="500513"/>
                <a:chExt cx="2643920" cy="307975"/>
              </a:xfrm>
            </p:grpSpPr>
            <p:sp>
              <p:nvSpPr>
                <p:cNvPr id="50" name="Rectangle 14"/>
                <p:cNvSpPr/>
                <p:nvPr userDrawn="1"/>
              </p:nvSpPr>
              <p:spPr>
                <a:xfrm>
                  <a:off x="-2929703" y="500513"/>
                  <a:ext cx="285790" cy="285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1" name="TextBox 15"/>
                <p:cNvSpPr txBox="1"/>
                <p:nvPr userDrawn="1"/>
              </p:nvSpPr>
              <p:spPr>
                <a:xfrm>
                  <a:off x="-2500285" y="50051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Slate</a:t>
                  </a:r>
                </a:p>
                <a:p>
                  <a:pPr fontAlgn="auto">
                    <a:spcBef>
                      <a:spcPts val="0"/>
                    </a:spcBef>
                    <a:spcAft>
                      <a:spcPts val="0"/>
                    </a:spcAft>
                    <a:defRPr/>
                  </a:pPr>
                  <a:r>
                    <a:rPr lang="en-GB" sz="1000" dirty="0">
                      <a:latin typeface="+mn-lt"/>
                    </a:rPr>
                    <a:t>R32  G44  B52 *</a:t>
                  </a:r>
                  <a:endParaRPr lang="en-US" sz="800" dirty="0">
                    <a:latin typeface="+mn-lt"/>
                  </a:endParaRPr>
                </a:p>
              </p:txBody>
            </p:sp>
          </p:grpSp>
          <p:grpSp>
            <p:nvGrpSpPr>
              <p:cNvPr id="12" name="Group 16"/>
              <p:cNvGrpSpPr>
                <a:grpSpLocks/>
              </p:cNvGrpSpPr>
              <p:nvPr userDrawn="1"/>
            </p:nvGrpSpPr>
            <p:grpSpPr bwMode="auto">
              <a:xfrm>
                <a:off x="-2983346" y="1714500"/>
                <a:ext cx="2864248" cy="307975"/>
                <a:chOff x="-2929703" y="500180"/>
                <a:chExt cx="2643920" cy="307975"/>
              </a:xfrm>
            </p:grpSpPr>
            <p:sp>
              <p:nvSpPr>
                <p:cNvPr id="48" name="Rectangle 17"/>
                <p:cNvSpPr/>
                <p:nvPr userDrawn="1"/>
              </p:nvSpPr>
              <p:spPr>
                <a:xfrm>
                  <a:off x="-2929703" y="500180"/>
                  <a:ext cx="285790" cy="285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9" name="TextBox 18"/>
                <p:cNvSpPr txBox="1"/>
                <p:nvPr userDrawn="1"/>
              </p:nvSpPr>
              <p:spPr>
                <a:xfrm>
                  <a:off x="-2500285" y="500180"/>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Olive Green</a:t>
                  </a:r>
                </a:p>
                <a:p>
                  <a:pPr fontAlgn="auto">
                    <a:spcBef>
                      <a:spcPts val="0"/>
                    </a:spcBef>
                    <a:spcAft>
                      <a:spcPts val="0"/>
                    </a:spcAft>
                    <a:defRPr/>
                  </a:pPr>
                  <a:r>
                    <a:rPr lang="en-GB" sz="1000" dirty="0">
                      <a:latin typeface="+mn-lt"/>
                    </a:rPr>
                    <a:t>R120  G162  B47</a:t>
                  </a:r>
                  <a:endParaRPr lang="en-US" sz="1000" dirty="0">
                    <a:latin typeface="+mn-lt"/>
                  </a:endParaRPr>
                </a:p>
              </p:txBody>
            </p:sp>
          </p:grpSp>
          <p:sp>
            <p:nvSpPr>
              <p:cNvPr id="13" name="TextBox 12"/>
              <p:cNvSpPr txBox="1"/>
              <p:nvPr userDrawn="1"/>
            </p:nvSpPr>
            <p:spPr>
              <a:xfrm>
                <a:off x="-2983346" y="1500188"/>
                <a:ext cx="2400633" cy="153987"/>
              </a:xfrm>
              <a:prstGeom prst="rect">
                <a:avLst/>
              </a:prstGeom>
              <a:noFill/>
            </p:spPr>
            <p:txBody>
              <a:bodyPr lIns="0" tIns="0" rIns="0" bIns="0">
                <a:spAutoFit/>
              </a:bodyPr>
              <a:lstStyle/>
              <a:p>
                <a:pPr fontAlgn="auto">
                  <a:spcBef>
                    <a:spcPts val="0"/>
                  </a:spcBef>
                  <a:spcAft>
                    <a:spcPts val="0"/>
                  </a:spcAft>
                  <a:defRPr/>
                </a:pPr>
                <a:r>
                  <a:rPr lang="en-GB" sz="1000" b="1" dirty="0">
                    <a:latin typeface="+mn-lt"/>
                  </a:rPr>
                  <a:t>Secondary colour palette</a:t>
                </a:r>
                <a:endParaRPr lang="en-US" sz="1000" b="1" dirty="0">
                  <a:latin typeface="+mn-lt"/>
                </a:endParaRPr>
              </a:p>
            </p:txBody>
          </p:sp>
          <p:sp>
            <p:nvSpPr>
              <p:cNvPr id="14" name="TextBox 13"/>
              <p:cNvSpPr txBox="1"/>
              <p:nvPr userDrawn="1"/>
            </p:nvSpPr>
            <p:spPr>
              <a:xfrm>
                <a:off x="-2983346" y="376238"/>
                <a:ext cx="2400633" cy="152400"/>
              </a:xfrm>
              <a:prstGeom prst="rect">
                <a:avLst/>
              </a:prstGeom>
              <a:noFill/>
            </p:spPr>
            <p:txBody>
              <a:bodyPr lIns="0" tIns="0" rIns="0" bIns="0">
                <a:spAutoFit/>
              </a:bodyPr>
              <a:lstStyle/>
              <a:p>
                <a:pPr fontAlgn="auto">
                  <a:spcBef>
                    <a:spcPts val="0"/>
                  </a:spcBef>
                  <a:spcAft>
                    <a:spcPts val="0"/>
                  </a:spcAft>
                  <a:defRPr/>
                </a:pPr>
                <a:r>
                  <a:rPr lang="en-GB" sz="1000" b="1" dirty="0">
                    <a:latin typeface="+mn-lt"/>
                  </a:rPr>
                  <a:t>Primary colour palette</a:t>
                </a:r>
                <a:endParaRPr lang="en-US" sz="1000" b="1" dirty="0">
                  <a:latin typeface="+mn-lt"/>
                </a:endParaRPr>
              </a:p>
            </p:txBody>
          </p:sp>
          <p:grpSp>
            <p:nvGrpSpPr>
              <p:cNvPr id="15" name="Group 24"/>
              <p:cNvGrpSpPr>
                <a:grpSpLocks/>
              </p:cNvGrpSpPr>
              <p:nvPr userDrawn="1"/>
            </p:nvGrpSpPr>
            <p:grpSpPr bwMode="auto">
              <a:xfrm>
                <a:off x="-2983346" y="2125663"/>
                <a:ext cx="2864248" cy="307975"/>
                <a:chOff x="-2929703" y="500207"/>
                <a:chExt cx="2643920" cy="307975"/>
              </a:xfrm>
            </p:grpSpPr>
            <p:sp>
              <p:nvSpPr>
                <p:cNvPr id="46" name="Rectangle 45"/>
                <p:cNvSpPr/>
                <p:nvPr userDrawn="1"/>
              </p:nvSpPr>
              <p:spPr>
                <a:xfrm>
                  <a:off x="-2929703" y="500207"/>
                  <a:ext cx="285790" cy="285750"/>
                </a:xfrm>
                <a:prstGeom prst="rect">
                  <a:avLst/>
                </a:prstGeom>
                <a:solidFill>
                  <a:srgbClr val="0093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 name="TextBox 46"/>
                <p:cNvSpPr txBox="1"/>
                <p:nvPr userDrawn="1"/>
              </p:nvSpPr>
              <p:spPr>
                <a:xfrm>
                  <a:off x="-2500285" y="500207"/>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Bottle Green</a:t>
                  </a:r>
                </a:p>
                <a:p>
                  <a:pPr fontAlgn="auto">
                    <a:spcBef>
                      <a:spcPts val="0"/>
                    </a:spcBef>
                    <a:spcAft>
                      <a:spcPts val="0"/>
                    </a:spcAft>
                    <a:defRPr/>
                  </a:pPr>
                  <a:r>
                    <a:rPr lang="en-GB" sz="1000" dirty="0">
                      <a:latin typeface="+mn-lt"/>
                    </a:rPr>
                    <a:t>R0  G147  B127</a:t>
                  </a:r>
                  <a:endParaRPr lang="en-US" sz="1000" dirty="0">
                    <a:latin typeface="+mn-lt"/>
                  </a:endParaRPr>
                </a:p>
              </p:txBody>
            </p:sp>
          </p:grpSp>
          <p:grpSp>
            <p:nvGrpSpPr>
              <p:cNvPr id="16" name="Group 27"/>
              <p:cNvGrpSpPr>
                <a:grpSpLocks/>
              </p:cNvGrpSpPr>
              <p:nvPr userDrawn="1"/>
            </p:nvGrpSpPr>
            <p:grpSpPr bwMode="auto">
              <a:xfrm>
                <a:off x="-2983346" y="2536825"/>
                <a:ext cx="2864248" cy="307975"/>
                <a:chOff x="-2929703" y="500233"/>
                <a:chExt cx="2643920" cy="307975"/>
              </a:xfrm>
            </p:grpSpPr>
            <p:sp>
              <p:nvSpPr>
                <p:cNvPr id="44" name="Rectangle 43"/>
                <p:cNvSpPr/>
                <p:nvPr userDrawn="1"/>
              </p:nvSpPr>
              <p:spPr>
                <a:xfrm>
                  <a:off x="-2929703" y="500233"/>
                  <a:ext cx="285790" cy="285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5" name="TextBox 44"/>
                <p:cNvSpPr txBox="1"/>
                <p:nvPr userDrawn="1"/>
              </p:nvSpPr>
              <p:spPr>
                <a:xfrm>
                  <a:off x="-2500285" y="50023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Turquoise</a:t>
                  </a:r>
                </a:p>
                <a:p>
                  <a:pPr fontAlgn="auto">
                    <a:spcBef>
                      <a:spcPts val="0"/>
                    </a:spcBef>
                    <a:spcAft>
                      <a:spcPts val="0"/>
                    </a:spcAft>
                    <a:defRPr/>
                  </a:pPr>
                  <a:r>
                    <a:rPr lang="en-GB" sz="1000" dirty="0">
                      <a:latin typeface="+mn-lt"/>
                    </a:rPr>
                    <a:t>R0  G138  B176</a:t>
                  </a:r>
                  <a:endParaRPr lang="en-US" sz="1000" dirty="0">
                    <a:latin typeface="+mn-lt"/>
                  </a:endParaRPr>
                </a:p>
              </p:txBody>
            </p:sp>
          </p:grpSp>
          <p:grpSp>
            <p:nvGrpSpPr>
              <p:cNvPr id="17" name="Group 60"/>
              <p:cNvGrpSpPr>
                <a:grpSpLocks/>
              </p:cNvGrpSpPr>
              <p:nvPr userDrawn="1"/>
            </p:nvGrpSpPr>
            <p:grpSpPr bwMode="auto">
              <a:xfrm>
                <a:off x="-2983346" y="2947988"/>
                <a:ext cx="2864248" cy="307975"/>
                <a:chOff x="-2983346" y="2947988"/>
                <a:chExt cx="2864248" cy="307975"/>
              </a:xfrm>
            </p:grpSpPr>
            <p:sp>
              <p:nvSpPr>
                <p:cNvPr id="42" name="Rectangle 41"/>
                <p:cNvSpPr/>
                <p:nvPr userDrawn="1"/>
              </p:nvSpPr>
              <p:spPr>
                <a:xfrm>
                  <a:off x="-2983346" y="2947988"/>
                  <a:ext cx="309606" cy="285750"/>
                </a:xfrm>
                <a:prstGeom prst="rect">
                  <a:avLst/>
                </a:prstGeom>
                <a:solidFill>
                  <a:srgbClr val="1AA0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3" name="TextBox 42"/>
                <p:cNvSpPr txBox="1"/>
                <p:nvPr userDrawn="1"/>
              </p:nvSpPr>
              <p:spPr>
                <a:xfrm>
                  <a:off x="-2518143" y="29479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Aqua Blue</a:t>
                  </a:r>
                </a:p>
                <a:p>
                  <a:pPr fontAlgn="auto">
                    <a:spcBef>
                      <a:spcPts val="0"/>
                    </a:spcBef>
                    <a:spcAft>
                      <a:spcPts val="0"/>
                    </a:spcAft>
                    <a:defRPr/>
                  </a:pPr>
                  <a:r>
                    <a:rPr lang="en-GB" sz="1000" dirty="0">
                      <a:latin typeface="+mn-lt"/>
                    </a:rPr>
                    <a:t>R26 G160  B170</a:t>
                  </a:r>
                  <a:endParaRPr lang="en-US" sz="1000" dirty="0">
                    <a:latin typeface="+mn-lt"/>
                  </a:endParaRPr>
                </a:p>
              </p:txBody>
            </p:sp>
          </p:grpSp>
          <p:grpSp>
            <p:nvGrpSpPr>
              <p:cNvPr id="18" name="Group 33"/>
              <p:cNvGrpSpPr>
                <a:grpSpLocks/>
              </p:cNvGrpSpPr>
              <p:nvPr userDrawn="1"/>
            </p:nvGrpSpPr>
            <p:grpSpPr bwMode="auto">
              <a:xfrm>
                <a:off x="-2983346" y="3359150"/>
                <a:ext cx="2864248" cy="307975"/>
                <a:chOff x="-2929703" y="500286"/>
                <a:chExt cx="2643920" cy="307975"/>
              </a:xfrm>
            </p:grpSpPr>
            <p:sp>
              <p:nvSpPr>
                <p:cNvPr id="40" name="Rectangle 39"/>
                <p:cNvSpPr/>
                <p:nvPr userDrawn="1"/>
              </p:nvSpPr>
              <p:spPr>
                <a:xfrm>
                  <a:off x="-2929703" y="500286"/>
                  <a:ext cx="285790" cy="285750"/>
                </a:xfrm>
                <a:prstGeom prst="rect">
                  <a:avLst/>
                </a:prstGeom>
                <a:solidFill>
                  <a:srgbClr val="7ECD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1" name="TextBox 40"/>
                <p:cNvSpPr txBox="1"/>
                <p:nvPr userDrawn="1"/>
              </p:nvSpPr>
              <p:spPr>
                <a:xfrm>
                  <a:off x="-2500285" y="500286"/>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Pastel Green</a:t>
                  </a:r>
                </a:p>
                <a:p>
                  <a:pPr fontAlgn="auto">
                    <a:spcBef>
                      <a:spcPts val="0"/>
                    </a:spcBef>
                    <a:spcAft>
                      <a:spcPts val="0"/>
                    </a:spcAft>
                    <a:defRPr/>
                  </a:pPr>
                  <a:r>
                    <a:rPr lang="en-GB" sz="1000" dirty="0">
                      <a:latin typeface="+mn-lt"/>
                    </a:rPr>
                    <a:t>R126  G205  B195</a:t>
                  </a:r>
                  <a:endParaRPr lang="en-US" sz="1000" dirty="0">
                    <a:latin typeface="+mn-lt"/>
                  </a:endParaRPr>
                </a:p>
              </p:txBody>
            </p:sp>
          </p:grpSp>
          <p:grpSp>
            <p:nvGrpSpPr>
              <p:cNvPr id="19" name="Group 36"/>
              <p:cNvGrpSpPr>
                <a:grpSpLocks/>
              </p:cNvGrpSpPr>
              <p:nvPr userDrawn="1"/>
            </p:nvGrpSpPr>
            <p:grpSpPr bwMode="auto">
              <a:xfrm>
                <a:off x="-2983346" y="3770313"/>
                <a:ext cx="2864248" cy="307975"/>
                <a:chOff x="-2929703" y="500313"/>
                <a:chExt cx="2643920" cy="307975"/>
              </a:xfrm>
            </p:grpSpPr>
            <p:sp>
              <p:nvSpPr>
                <p:cNvPr id="38" name="Rectangle 37"/>
                <p:cNvSpPr/>
                <p:nvPr userDrawn="1"/>
              </p:nvSpPr>
              <p:spPr>
                <a:xfrm>
                  <a:off x="-2929703" y="500313"/>
                  <a:ext cx="285790" cy="2857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TextBox 38"/>
                <p:cNvSpPr txBox="1"/>
                <p:nvPr userDrawn="1"/>
              </p:nvSpPr>
              <p:spPr>
                <a:xfrm>
                  <a:off x="-2500285" y="500313"/>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Light Purple</a:t>
                  </a:r>
                </a:p>
                <a:p>
                  <a:pPr fontAlgn="auto">
                    <a:spcBef>
                      <a:spcPts val="0"/>
                    </a:spcBef>
                    <a:spcAft>
                      <a:spcPts val="0"/>
                    </a:spcAft>
                    <a:defRPr/>
                  </a:pPr>
                  <a:r>
                    <a:rPr lang="en-GB" sz="1000" dirty="0">
                      <a:latin typeface="+mn-lt"/>
                    </a:rPr>
                    <a:t>R123  G149  B174*</a:t>
                  </a:r>
                  <a:endParaRPr lang="en-US" sz="1000" dirty="0">
                    <a:latin typeface="+mn-lt"/>
                  </a:endParaRPr>
                </a:p>
              </p:txBody>
            </p:sp>
          </p:grpSp>
          <p:grpSp>
            <p:nvGrpSpPr>
              <p:cNvPr id="20" name="Group 63"/>
              <p:cNvGrpSpPr>
                <a:grpSpLocks/>
              </p:cNvGrpSpPr>
              <p:nvPr userDrawn="1"/>
            </p:nvGrpSpPr>
            <p:grpSpPr bwMode="auto">
              <a:xfrm>
                <a:off x="-2983346" y="4181475"/>
                <a:ext cx="2864248" cy="307975"/>
                <a:chOff x="-2983346" y="4181475"/>
                <a:chExt cx="2864248" cy="307975"/>
              </a:xfrm>
            </p:grpSpPr>
            <p:sp>
              <p:nvSpPr>
                <p:cNvPr id="36" name="Rectangle 35"/>
                <p:cNvSpPr/>
                <p:nvPr userDrawn="1"/>
              </p:nvSpPr>
              <p:spPr>
                <a:xfrm>
                  <a:off x="-2983346" y="4181475"/>
                  <a:ext cx="309606" cy="285750"/>
                </a:xfrm>
                <a:prstGeom prst="rect">
                  <a:avLst/>
                </a:prstGeom>
                <a:solidFill>
                  <a:srgbClr val="616B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7" name="TextBox 36"/>
                <p:cNvSpPr txBox="1"/>
                <p:nvPr userDrawn="1"/>
              </p:nvSpPr>
              <p:spPr>
                <a:xfrm>
                  <a:off x="-2518143" y="4181475"/>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Purple</a:t>
                  </a:r>
                </a:p>
                <a:p>
                  <a:pPr fontAlgn="auto">
                    <a:spcBef>
                      <a:spcPts val="0"/>
                    </a:spcBef>
                    <a:spcAft>
                      <a:spcPts val="0"/>
                    </a:spcAft>
                    <a:defRPr/>
                  </a:pPr>
                  <a:r>
                    <a:rPr lang="en-GB" sz="1000" dirty="0">
                      <a:latin typeface="+mn-lt"/>
                    </a:rPr>
                    <a:t>R97  G107  B156</a:t>
                  </a:r>
                  <a:endParaRPr lang="en-US" sz="1000" dirty="0">
                    <a:latin typeface="+mn-lt"/>
                  </a:endParaRPr>
                </a:p>
              </p:txBody>
            </p:sp>
          </p:grpSp>
          <p:grpSp>
            <p:nvGrpSpPr>
              <p:cNvPr id="21" name="Group 43"/>
              <p:cNvGrpSpPr>
                <a:grpSpLocks/>
              </p:cNvGrpSpPr>
              <p:nvPr userDrawn="1"/>
            </p:nvGrpSpPr>
            <p:grpSpPr bwMode="auto">
              <a:xfrm>
                <a:off x="-2983346" y="4592638"/>
                <a:ext cx="2864248" cy="307975"/>
                <a:chOff x="-2929703" y="500366"/>
                <a:chExt cx="2643920" cy="307975"/>
              </a:xfrm>
            </p:grpSpPr>
            <p:sp>
              <p:nvSpPr>
                <p:cNvPr id="34" name="Rectangle 33"/>
                <p:cNvSpPr/>
                <p:nvPr userDrawn="1"/>
              </p:nvSpPr>
              <p:spPr>
                <a:xfrm>
                  <a:off x="-2929703" y="500366"/>
                  <a:ext cx="285790" cy="285750"/>
                </a:xfrm>
                <a:prstGeom prst="rect">
                  <a:avLst/>
                </a:prstGeom>
                <a:solidFill>
                  <a:srgbClr val="BAA3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TextBox 34"/>
                <p:cNvSpPr txBox="1"/>
                <p:nvPr userDrawn="1"/>
              </p:nvSpPr>
              <p:spPr>
                <a:xfrm>
                  <a:off x="-2500285" y="500366"/>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Ecru</a:t>
                  </a:r>
                </a:p>
                <a:p>
                  <a:pPr fontAlgn="auto">
                    <a:spcBef>
                      <a:spcPts val="0"/>
                    </a:spcBef>
                    <a:spcAft>
                      <a:spcPts val="0"/>
                    </a:spcAft>
                    <a:defRPr/>
                  </a:pPr>
                  <a:r>
                    <a:rPr lang="en-GB" sz="1000" dirty="0">
                      <a:latin typeface="+mn-lt"/>
                    </a:rPr>
                    <a:t>R186  G163  B171</a:t>
                  </a:r>
                  <a:endParaRPr lang="en-US" sz="1000" dirty="0">
                    <a:latin typeface="+mn-lt"/>
                  </a:endParaRPr>
                </a:p>
              </p:txBody>
            </p:sp>
          </p:grpSp>
          <p:grpSp>
            <p:nvGrpSpPr>
              <p:cNvPr id="22" name="Group 46"/>
              <p:cNvGrpSpPr>
                <a:grpSpLocks/>
              </p:cNvGrpSpPr>
              <p:nvPr userDrawn="1"/>
            </p:nvGrpSpPr>
            <p:grpSpPr bwMode="auto">
              <a:xfrm>
                <a:off x="-2983346" y="5003800"/>
                <a:ext cx="2864248" cy="307975"/>
                <a:chOff x="-2929703" y="500392"/>
                <a:chExt cx="2643920" cy="307975"/>
              </a:xfrm>
            </p:grpSpPr>
            <p:sp>
              <p:nvSpPr>
                <p:cNvPr id="32" name="Rectangle 31"/>
                <p:cNvSpPr/>
                <p:nvPr userDrawn="1"/>
              </p:nvSpPr>
              <p:spPr>
                <a:xfrm>
                  <a:off x="-2929703" y="500392"/>
                  <a:ext cx="285790" cy="285750"/>
                </a:xfrm>
                <a:prstGeom prst="rect">
                  <a:avLst/>
                </a:prstGeom>
                <a:solidFill>
                  <a:srgbClr val="D7B01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3" name="TextBox 32"/>
                <p:cNvSpPr txBox="1"/>
                <p:nvPr userDrawn="1"/>
              </p:nvSpPr>
              <p:spPr>
                <a:xfrm>
                  <a:off x="-2500285" y="500392"/>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Yellow</a:t>
                  </a:r>
                </a:p>
                <a:p>
                  <a:pPr fontAlgn="auto">
                    <a:spcBef>
                      <a:spcPts val="0"/>
                    </a:spcBef>
                    <a:spcAft>
                      <a:spcPts val="0"/>
                    </a:spcAft>
                    <a:defRPr/>
                  </a:pPr>
                  <a:r>
                    <a:rPr lang="en-GB" sz="1000" dirty="0">
                      <a:latin typeface="+mn-lt"/>
                    </a:rPr>
                    <a:t>R215  G176  B18</a:t>
                  </a:r>
                  <a:endParaRPr lang="en-US" sz="1000" dirty="0">
                    <a:latin typeface="+mn-lt"/>
                  </a:endParaRPr>
                </a:p>
              </p:txBody>
            </p:sp>
          </p:grpSp>
          <p:grpSp>
            <p:nvGrpSpPr>
              <p:cNvPr id="23" name="Group 49"/>
              <p:cNvGrpSpPr>
                <a:grpSpLocks/>
              </p:cNvGrpSpPr>
              <p:nvPr userDrawn="1"/>
            </p:nvGrpSpPr>
            <p:grpSpPr bwMode="auto">
              <a:xfrm>
                <a:off x="-2983346" y="5414963"/>
                <a:ext cx="2864248" cy="307975"/>
                <a:chOff x="-2929703" y="500419"/>
                <a:chExt cx="2643920" cy="307975"/>
              </a:xfrm>
            </p:grpSpPr>
            <p:sp>
              <p:nvSpPr>
                <p:cNvPr id="30" name="Rectangle 29"/>
                <p:cNvSpPr/>
                <p:nvPr userDrawn="1"/>
              </p:nvSpPr>
              <p:spPr>
                <a:xfrm>
                  <a:off x="-2929703" y="500419"/>
                  <a:ext cx="285790" cy="285750"/>
                </a:xfrm>
                <a:prstGeom prst="rect">
                  <a:avLst/>
                </a:prstGeom>
                <a:solidFill>
                  <a:srgbClr val="D5872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TextBox 30"/>
                <p:cNvSpPr txBox="1"/>
                <p:nvPr userDrawn="1"/>
              </p:nvSpPr>
              <p:spPr>
                <a:xfrm>
                  <a:off x="-2500285" y="500419"/>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Orange</a:t>
                  </a:r>
                </a:p>
                <a:p>
                  <a:pPr fontAlgn="auto">
                    <a:spcBef>
                      <a:spcPts val="0"/>
                    </a:spcBef>
                    <a:spcAft>
                      <a:spcPts val="0"/>
                    </a:spcAft>
                    <a:defRPr/>
                  </a:pPr>
                  <a:r>
                    <a:rPr lang="en-GB" sz="1000" dirty="0">
                      <a:latin typeface="+mn-lt"/>
                    </a:rPr>
                    <a:t>R213  G135  B43</a:t>
                  </a:r>
                  <a:endParaRPr lang="en-US" sz="1000" dirty="0">
                    <a:latin typeface="+mn-lt"/>
                  </a:endParaRPr>
                </a:p>
              </p:txBody>
            </p:sp>
          </p:grpSp>
          <p:grpSp>
            <p:nvGrpSpPr>
              <p:cNvPr id="24" name="Group 52"/>
              <p:cNvGrpSpPr>
                <a:grpSpLocks/>
              </p:cNvGrpSpPr>
              <p:nvPr userDrawn="1"/>
            </p:nvGrpSpPr>
            <p:grpSpPr bwMode="auto">
              <a:xfrm>
                <a:off x="-2983346" y="5826125"/>
                <a:ext cx="2864248" cy="307975"/>
                <a:chOff x="-2929703" y="500445"/>
                <a:chExt cx="2643920" cy="307975"/>
              </a:xfrm>
            </p:grpSpPr>
            <p:sp>
              <p:nvSpPr>
                <p:cNvPr id="28" name="Rectangle 27"/>
                <p:cNvSpPr/>
                <p:nvPr userDrawn="1"/>
              </p:nvSpPr>
              <p:spPr>
                <a:xfrm>
                  <a:off x="-2929703" y="500445"/>
                  <a:ext cx="285790" cy="285750"/>
                </a:xfrm>
                <a:prstGeom prst="rect">
                  <a:avLst/>
                </a:prstGeom>
                <a:solidFill>
                  <a:srgbClr val="EE34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TextBox 28"/>
                <p:cNvSpPr txBox="1"/>
                <p:nvPr userDrawn="1"/>
              </p:nvSpPr>
              <p:spPr>
                <a:xfrm>
                  <a:off x="-2500285" y="500445"/>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Red</a:t>
                  </a:r>
                </a:p>
                <a:p>
                  <a:pPr fontAlgn="auto">
                    <a:spcBef>
                      <a:spcPts val="0"/>
                    </a:spcBef>
                    <a:spcAft>
                      <a:spcPts val="0"/>
                    </a:spcAft>
                    <a:defRPr/>
                  </a:pPr>
                  <a:r>
                    <a:rPr lang="en-GB" sz="1000" dirty="0">
                      <a:latin typeface="+mn-lt"/>
                    </a:rPr>
                    <a:t>R238  G52  B36</a:t>
                  </a:r>
                  <a:endParaRPr lang="en-US" sz="1000" dirty="0">
                    <a:latin typeface="+mn-lt"/>
                  </a:endParaRPr>
                </a:p>
              </p:txBody>
            </p:sp>
          </p:grpSp>
          <p:grpSp>
            <p:nvGrpSpPr>
              <p:cNvPr id="25" name="Group 55"/>
              <p:cNvGrpSpPr>
                <a:grpSpLocks/>
              </p:cNvGrpSpPr>
              <p:nvPr userDrawn="1"/>
            </p:nvGrpSpPr>
            <p:grpSpPr bwMode="auto">
              <a:xfrm>
                <a:off x="-2983346" y="6237288"/>
                <a:ext cx="2864248" cy="307975"/>
                <a:chOff x="-2929703" y="500475"/>
                <a:chExt cx="2643920" cy="307975"/>
              </a:xfrm>
            </p:grpSpPr>
            <p:sp>
              <p:nvSpPr>
                <p:cNvPr id="26" name="Rectangle 25"/>
                <p:cNvSpPr/>
                <p:nvPr userDrawn="1"/>
              </p:nvSpPr>
              <p:spPr>
                <a:xfrm>
                  <a:off x="-2929703" y="500475"/>
                  <a:ext cx="285790" cy="285750"/>
                </a:xfrm>
                <a:prstGeom prst="rect">
                  <a:avLst/>
                </a:prstGeom>
                <a:solidFill>
                  <a:srgbClr val="E201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 name="TextBox 26"/>
                <p:cNvSpPr txBox="1"/>
                <p:nvPr userDrawn="1"/>
              </p:nvSpPr>
              <p:spPr>
                <a:xfrm>
                  <a:off x="-2500285" y="500475"/>
                  <a:ext cx="2214502"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t>
                  </a:r>
                  <a:r>
                    <a:rPr lang="en-GB" sz="1000" dirty="0" err="1">
                      <a:latin typeface="+mn-lt"/>
                    </a:rPr>
                    <a:t>Rubine</a:t>
                  </a:r>
                  <a:r>
                    <a:rPr lang="en-GB" sz="1000" dirty="0">
                      <a:latin typeface="+mn-lt"/>
                    </a:rPr>
                    <a:t> Red</a:t>
                  </a:r>
                </a:p>
                <a:p>
                  <a:pPr fontAlgn="auto">
                    <a:spcBef>
                      <a:spcPts val="0"/>
                    </a:spcBef>
                    <a:spcAft>
                      <a:spcPts val="0"/>
                    </a:spcAft>
                    <a:defRPr/>
                  </a:pPr>
                  <a:r>
                    <a:rPr lang="en-GB" sz="1000" dirty="0">
                      <a:latin typeface="+mn-lt"/>
                    </a:rPr>
                    <a:t>R226  G1  B119</a:t>
                  </a:r>
                  <a:endParaRPr lang="en-US" sz="1000" dirty="0">
                    <a:latin typeface="+mn-lt"/>
                  </a:endParaRPr>
                </a:p>
              </p:txBody>
            </p:sp>
          </p:grpSp>
        </p:grpSp>
        <p:sp>
          <p:nvSpPr>
            <p:cNvPr id="7" name="TextBox 6"/>
            <p:cNvSpPr txBox="1"/>
            <p:nvPr userDrawn="1"/>
          </p:nvSpPr>
          <p:spPr>
            <a:xfrm>
              <a:off x="-2976995" y="6626225"/>
              <a:ext cx="2715002" cy="123825"/>
            </a:xfrm>
            <a:prstGeom prst="rect">
              <a:avLst/>
            </a:prstGeom>
            <a:noFill/>
          </p:spPr>
          <p:txBody>
            <a:bodyPr lIns="0" tIns="0" rIns="0" bIns="0">
              <a:spAutoFit/>
            </a:bodyPr>
            <a:lstStyle/>
            <a:p>
              <a:pPr fontAlgn="auto">
                <a:spcBef>
                  <a:spcPts val="0"/>
                </a:spcBef>
                <a:spcAft>
                  <a:spcPts val="0"/>
                </a:spcAft>
                <a:defRPr/>
              </a:pPr>
              <a:r>
                <a:rPr lang="en-GB" sz="800" dirty="0">
                  <a:solidFill>
                    <a:prstClr val="black"/>
                  </a:solidFill>
                  <a:latin typeface="+mn-lt"/>
                </a:rPr>
                <a:t>*This colour reference is for screen presentations only</a:t>
              </a:r>
              <a:endParaRPr lang="en-US" dirty="0">
                <a:latin typeface="+mn-lt"/>
              </a:endParaRPr>
            </a:p>
          </p:txBody>
        </p:sp>
      </p:gr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49730" y="1857600"/>
            <a:ext cx="4375150" cy="4320000"/>
          </a:xfrm>
        </p:spPr>
        <p:txBody>
          <a:bodyPr/>
          <a:lstStyle>
            <a:lvl1pPr>
              <a:defRPr sz="2400"/>
            </a:lvl1pPr>
            <a:lvl2pPr>
              <a:defRPr sz="24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44410" y="1857600"/>
            <a:ext cx="4375150" cy="4320000"/>
          </a:xfrm>
        </p:spPr>
        <p:txBody>
          <a:bodyPr/>
          <a:lstStyle>
            <a:lvl1pPr>
              <a:defRPr sz="2400"/>
            </a:lvl1pPr>
            <a:lvl2pPr>
              <a:defRPr sz="2400"/>
            </a:lvl2pPr>
            <a:lvl3pPr>
              <a:defRPr sz="1600"/>
            </a:lvl3pPr>
            <a:lvl4pPr>
              <a:defRPr sz="16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4" name="Slide Number Placeholder 6"/>
          <p:cNvSpPr>
            <a:spLocks noGrp="1"/>
          </p:cNvSpPr>
          <p:nvPr>
            <p:ph type="sldNum" sz="quarter" idx="10"/>
          </p:nvPr>
        </p:nvSpPr>
        <p:spPr/>
        <p:txBody>
          <a:bodyPr/>
          <a:lstStyle>
            <a:lvl1pPr>
              <a:defRPr>
                <a:solidFill>
                  <a:schemeClr val="bg1"/>
                </a:solidFill>
              </a:defRPr>
            </a:lvl1pPr>
          </a:lstStyle>
          <a:p>
            <a:pPr>
              <a:defRPr/>
            </a:pPr>
            <a:fld id="{01AE11EC-A014-4E66-9765-469032981BFD}"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49730" y="1589543"/>
            <a:ext cx="4376870"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730" y="2229305"/>
            <a:ext cx="4376870" cy="3951288"/>
          </a:xfrm>
        </p:spPr>
        <p:txBody>
          <a:bodyPr/>
          <a:lstStyle>
            <a:lvl1pPr>
              <a:defRPr sz="2400"/>
            </a:lvl1pPr>
            <a:lvl2pPr>
              <a:defRPr sz="2400"/>
            </a:lvl2pPr>
            <a:lvl3pPr>
              <a:defRPr sz="1600"/>
            </a:lvl3pPr>
            <a:lvl4pPr>
              <a:defRPr sz="16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44400" y="1589543"/>
            <a:ext cx="4378590"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44400" y="2229305"/>
            <a:ext cx="4378590" cy="3951288"/>
          </a:xfrm>
        </p:spPr>
        <p:txBody>
          <a:bodyPr/>
          <a:lstStyle>
            <a:lvl1pPr>
              <a:defRPr sz="2400"/>
            </a:lvl1pPr>
            <a:lvl2pPr>
              <a:defRPr sz="2400"/>
            </a:lvl2pPr>
            <a:lvl3pPr>
              <a:defRPr sz="1600"/>
            </a:lvl3pPr>
            <a:lvl4pPr>
              <a:defRPr sz="16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Slide Number Placeholder 8"/>
          <p:cNvSpPr>
            <a:spLocks noGrp="1"/>
          </p:cNvSpPr>
          <p:nvPr>
            <p:ph type="sldNum" sz="quarter" idx="10"/>
          </p:nvPr>
        </p:nvSpPr>
        <p:spPr/>
        <p:txBody>
          <a:bodyPr/>
          <a:lstStyle>
            <a:lvl1pPr>
              <a:defRPr>
                <a:solidFill>
                  <a:schemeClr val="bg1"/>
                </a:solidFill>
              </a:defRPr>
            </a:lvl1pPr>
          </a:lstStyle>
          <a:p>
            <a:pPr>
              <a:defRPr/>
            </a:pPr>
            <a:fld id="{6334FD9D-428C-4E18-A716-039082FAA076}" type="slidenum">
              <a:rPr lang="en-US" smtClean="0"/>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Slide Number Placeholder 5"/>
          <p:cNvSpPr>
            <a:spLocks noGrp="1"/>
          </p:cNvSpPr>
          <p:nvPr>
            <p:ph type="sldNum" sz="quarter" idx="10"/>
          </p:nvPr>
        </p:nvSpPr>
        <p:spPr/>
        <p:txBody>
          <a:bodyPr/>
          <a:lstStyle>
            <a:lvl1pPr>
              <a:defRPr/>
            </a:lvl1pPr>
          </a:lstStyle>
          <a:p>
            <a:pPr>
              <a:defRPr/>
            </a:pPr>
            <a:fld id="{F7258963-F477-4287-A254-D53A789B38B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0862" y="489600"/>
            <a:ext cx="9001126" cy="752400"/>
          </a:xfrm>
        </p:spPr>
        <p:txBody>
          <a:bodyPr>
            <a:noAutofit/>
          </a:bodyPr>
          <a:lstStyle>
            <a:lvl1pPr algn="l">
              <a:defRPr sz="2800" b="1"/>
            </a:lvl1pPr>
          </a:lstStyle>
          <a:p>
            <a:r>
              <a:rPr lang="en-US" smtClean="0"/>
              <a:t>Click to edit Master title style</a:t>
            </a:r>
            <a:endParaRPr lang="en-US" dirty="0"/>
          </a:p>
        </p:txBody>
      </p:sp>
      <p:sp>
        <p:nvSpPr>
          <p:cNvPr id="3" name="Content Placeholder 2"/>
          <p:cNvSpPr>
            <a:spLocks noGrp="1"/>
          </p:cNvSpPr>
          <p:nvPr>
            <p:ph idx="1"/>
          </p:nvPr>
        </p:nvSpPr>
        <p:spPr>
          <a:xfrm>
            <a:off x="3987303" y="1857600"/>
            <a:ext cx="5537729" cy="4286044"/>
          </a:xfrm>
        </p:spPr>
        <p:txBody>
          <a:bodyPr/>
          <a:lstStyle>
            <a:lvl1pPr>
              <a:defRPr sz="2400"/>
            </a:lvl1pPr>
            <a:lvl2pPr>
              <a:defRPr sz="2400"/>
            </a:lvl2pPr>
            <a:lvl3pPr>
              <a:defRPr sz="16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50862" y="1857600"/>
            <a:ext cx="3203443" cy="4286044"/>
          </a:xfrm>
        </p:spPr>
        <p:txBody>
          <a:bodyPr>
            <a:normAutofit/>
          </a:bodyPr>
          <a:lstStyle>
            <a:lvl1pPr marL="0" indent="0">
              <a:buNone/>
              <a:defRPr sz="2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p:txBody>
          <a:bodyPr/>
          <a:lstStyle>
            <a:lvl1pPr>
              <a:defRPr/>
            </a:lvl1pPr>
          </a:lstStyle>
          <a:p>
            <a:pPr>
              <a:defRPr/>
            </a:pPr>
            <a:fld id="{DC7812F3-29D8-4120-89C7-D7E24108B03D}"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65175B5-93E6-44A2-BCF6-18B1CAE6AFB3}" type="datetimeFigureOut">
              <a:rPr lang="en-US" smtClean="0">
                <a:solidFill>
                  <a:prstClr val="black">
                    <a:tint val="75000"/>
                  </a:prstClr>
                </a:solidFill>
              </a:rPr>
              <a:pPr/>
              <a:t>10/24/2013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5FBFCC-84F9-468F-9D68-0F2301C64FD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599222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5175B5-93E6-44A2-BCF6-18B1CAE6AFB3}" type="datetimeFigureOut">
              <a:rPr lang="en-US" smtClean="0">
                <a:solidFill>
                  <a:prstClr val="black">
                    <a:tint val="75000"/>
                  </a:prstClr>
                </a:solidFill>
              </a:rPr>
              <a:pPr/>
              <a:t>10/24/2013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5FBFCC-84F9-468F-9D68-0F2301C64FD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03603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bg1">
                <a:gamma/>
                <a:tint val="0"/>
                <a:invGamma/>
              </a:schemeClr>
            </a:gs>
            <a:gs pos="50000">
              <a:schemeClr val="bg1"/>
            </a:gs>
            <a:gs pos="100000">
              <a:schemeClr val="bg1">
                <a:gamma/>
                <a:tint val="0"/>
                <a:invGamma/>
              </a:schemeClr>
            </a:gs>
          </a:gsLst>
          <a:lin ang="5400000" scaled="1"/>
        </a:gradFill>
        <a:effectLst/>
      </p:bgPr>
    </p:bg>
    <p:spTree>
      <p:nvGrpSpPr>
        <p:cNvPr id="1" name=""/>
        <p:cNvGrpSpPr/>
        <p:nvPr/>
      </p:nvGrpSpPr>
      <p:grpSpPr>
        <a:xfrm>
          <a:off x="0" y="0"/>
          <a:ext cx="0" cy="0"/>
          <a:chOff x="0" y="0"/>
          <a:chExt cx="0" cy="0"/>
        </a:xfrm>
      </p:grpSpPr>
      <p:sp>
        <p:nvSpPr>
          <p:cNvPr id="10243" name="Title Placeholder 1"/>
          <p:cNvSpPr>
            <a:spLocks noGrp="1"/>
          </p:cNvSpPr>
          <p:nvPr>
            <p:ph type="title"/>
          </p:nvPr>
        </p:nvSpPr>
        <p:spPr bwMode="auto">
          <a:xfrm>
            <a:off x="550863" y="488950"/>
            <a:ext cx="9001125" cy="75247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p>
        </p:txBody>
      </p:sp>
      <p:sp>
        <p:nvSpPr>
          <p:cNvPr id="6" name="Slide Number Placeholder 5"/>
          <p:cNvSpPr>
            <a:spLocks noGrp="1"/>
          </p:cNvSpPr>
          <p:nvPr>
            <p:ph type="sldNum" sz="quarter" idx="4"/>
          </p:nvPr>
        </p:nvSpPr>
        <p:spPr>
          <a:xfrm>
            <a:off x="9271000" y="6410325"/>
            <a:ext cx="273050" cy="252413"/>
          </a:xfrm>
          <a:prstGeom prst="rect">
            <a:avLst/>
          </a:prstGeom>
          <a:solidFill>
            <a:schemeClr val="accent1"/>
          </a:solidFill>
        </p:spPr>
        <p:txBody>
          <a:bodyPr vert="horz" wrap="none" lIns="0" tIns="0" rIns="0" bIns="0" rtlCol="0" anchor="ctr" anchorCtr="0"/>
          <a:lstStyle>
            <a:lvl1pPr algn="ctr" fontAlgn="auto">
              <a:spcBef>
                <a:spcPts val="0"/>
              </a:spcBef>
              <a:spcAft>
                <a:spcPts val="0"/>
              </a:spcAft>
              <a:defRPr sz="1200" baseline="0" smtClean="0">
                <a:solidFill>
                  <a:schemeClr val="bg1"/>
                </a:solidFill>
                <a:latin typeface="+mn-lt"/>
              </a:defRPr>
            </a:lvl1pPr>
          </a:lstStyle>
          <a:p>
            <a:pPr>
              <a:defRPr/>
            </a:pPr>
            <a:fld id="{0C0856E2-E299-4529-BC1D-378DB3CC0BBE}" type="slidenum">
              <a:rPr lang="en-US"/>
              <a:pPr>
                <a:defRPr/>
              </a:pPr>
              <a:t>‹#›</a:t>
            </a:fld>
            <a:endParaRPr lang="en-US" dirty="0"/>
          </a:p>
        </p:txBody>
      </p:sp>
      <p:cxnSp>
        <p:nvCxnSpPr>
          <p:cNvPr id="60" name="Straight Connector 59"/>
          <p:cNvCxnSpPr/>
          <p:nvPr/>
        </p:nvCxnSpPr>
        <p:spPr>
          <a:xfrm flipV="1">
            <a:off x="360363" y="349250"/>
            <a:ext cx="9186862" cy="7938"/>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360363" y="1357313"/>
            <a:ext cx="9186862" cy="1587"/>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0248" name="Group 65"/>
          <p:cNvGrpSpPr>
            <a:grpSpLocks/>
          </p:cNvGrpSpPr>
          <p:nvPr/>
        </p:nvGrpSpPr>
        <p:grpSpPr bwMode="auto">
          <a:xfrm>
            <a:off x="-3136900" y="0"/>
            <a:ext cx="3017837" cy="6858000"/>
            <a:chOff x="-3137354" y="0"/>
            <a:chExt cx="3018256" cy="6858000"/>
          </a:xfrm>
        </p:grpSpPr>
        <p:grpSp>
          <p:nvGrpSpPr>
            <p:cNvPr id="10251" name="Group 64"/>
            <p:cNvGrpSpPr>
              <a:grpSpLocks/>
            </p:cNvGrpSpPr>
            <p:nvPr/>
          </p:nvGrpSpPr>
          <p:grpSpPr bwMode="auto">
            <a:xfrm>
              <a:off x="-3137354" y="0"/>
              <a:ext cx="3018256" cy="6858000"/>
              <a:chOff x="-3137354" y="0"/>
              <a:chExt cx="3018256" cy="6858000"/>
            </a:xfrm>
          </p:grpSpPr>
          <p:sp>
            <p:nvSpPr>
              <p:cNvPr id="69" name="Rectangle 68"/>
              <p:cNvSpPr/>
              <p:nvPr userDrawn="1"/>
            </p:nvSpPr>
            <p:spPr>
              <a:xfrm>
                <a:off x="-3137354" y="0"/>
                <a:ext cx="299444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70" name="TextBox 69"/>
              <p:cNvSpPr txBox="1"/>
              <p:nvPr userDrawn="1"/>
            </p:nvSpPr>
            <p:spPr>
              <a:xfrm>
                <a:off x="-2983346" y="100013"/>
                <a:ext cx="2840432" cy="152400"/>
              </a:xfrm>
              <a:prstGeom prst="rect">
                <a:avLst/>
              </a:prstGeom>
              <a:noFill/>
            </p:spPr>
            <p:txBody>
              <a:bodyPr lIns="0" tIns="0" rIns="0" bIns="0">
                <a:spAutoFit/>
              </a:bodyPr>
              <a:lstStyle/>
              <a:p>
                <a:pPr fontAlgn="auto">
                  <a:spcBef>
                    <a:spcPts val="0"/>
                  </a:spcBef>
                  <a:spcAft>
                    <a:spcPts val="0"/>
                  </a:spcAft>
                  <a:defRPr/>
                </a:pPr>
                <a:r>
                  <a:rPr lang="en-GB" sz="1000" b="1" dirty="0">
                    <a:solidFill>
                      <a:schemeClr val="accent2"/>
                    </a:solidFill>
                    <a:latin typeface="+mn-lt"/>
                  </a:rPr>
                  <a:t>Colour palette for PowerPoint presentations</a:t>
                </a:r>
                <a:endParaRPr lang="en-US" sz="1000" b="1" dirty="0">
                  <a:solidFill>
                    <a:schemeClr val="accent2"/>
                  </a:solidFill>
                  <a:latin typeface="+mn-lt"/>
                </a:endParaRPr>
              </a:p>
            </p:txBody>
          </p:sp>
          <p:grpSp>
            <p:nvGrpSpPr>
              <p:cNvPr id="10255" name="Group 58"/>
              <p:cNvGrpSpPr>
                <a:grpSpLocks/>
              </p:cNvGrpSpPr>
              <p:nvPr userDrawn="1"/>
            </p:nvGrpSpPr>
            <p:grpSpPr bwMode="auto">
              <a:xfrm>
                <a:off x="-2982571" y="611619"/>
                <a:ext cx="2863473" cy="307777"/>
                <a:chOff x="-2982571" y="611619"/>
                <a:chExt cx="2863473" cy="307777"/>
              </a:xfrm>
            </p:grpSpPr>
            <p:sp>
              <p:nvSpPr>
                <p:cNvPr id="113" name="Rectangle 9"/>
                <p:cNvSpPr/>
                <p:nvPr userDrawn="1"/>
              </p:nvSpPr>
              <p:spPr>
                <a:xfrm>
                  <a:off x="-2983346" y="611188"/>
                  <a:ext cx="309606" cy="285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4" name="TextBox 11"/>
                <p:cNvSpPr txBox="1"/>
                <p:nvPr userDrawn="1"/>
              </p:nvSpPr>
              <p:spPr>
                <a:xfrm>
                  <a:off x="-2518143" y="6111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Bright Green</a:t>
                  </a:r>
                </a:p>
                <a:p>
                  <a:pPr fontAlgn="auto">
                    <a:spcBef>
                      <a:spcPts val="0"/>
                    </a:spcBef>
                    <a:spcAft>
                      <a:spcPts val="0"/>
                    </a:spcAft>
                    <a:defRPr/>
                  </a:pPr>
                  <a:r>
                    <a:rPr lang="en-GB" sz="1000" dirty="0">
                      <a:latin typeface="+mn-lt"/>
                    </a:rPr>
                    <a:t>R148  G166  B31</a:t>
                  </a:r>
                  <a:endParaRPr lang="en-US" sz="1000" dirty="0">
                    <a:latin typeface="+mn-lt"/>
                  </a:endParaRPr>
                </a:p>
              </p:txBody>
            </p:sp>
          </p:grpSp>
          <p:grpSp>
            <p:nvGrpSpPr>
              <p:cNvPr id="10256" name="Group 13"/>
              <p:cNvGrpSpPr>
                <a:grpSpLocks/>
              </p:cNvGrpSpPr>
              <p:nvPr userDrawn="1"/>
            </p:nvGrpSpPr>
            <p:grpSpPr bwMode="auto">
              <a:xfrm>
                <a:off x="-2982575" y="1017117"/>
                <a:ext cx="2863476" cy="307777"/>
                <a:chOff x="-2928990" y="500042"/>
                <a:chExt cx="2643206" cy="307777"/>
              </a:xfrm>
            </p:grpSpPr>
            <p:sp>
              <p:nvSpPr>
                <p:cNvPr id="111" name="Rectangle 14"/>
                <p:cNvSpPr/>
                <p:nvPr userDrawn="1"/>
              </p:nvSpPr>
              <p:spPr>
                <a:xfrm>
                  <a:off x="-2929702" y="500513"/>
                  <a:ext cx="285790" cy="2857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2" name="TextBox 15"/>
                <p:cNvSpPr txBox="1"/>
                <p:nvPr userDrawn="1"/>
              </p:nvSpPr>
              <p:spPr>
                <a:xfrm>
                  <a:off x="-2500284" y="500513"/>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Actuarial Slate</a:t>
                  </a:r>
                </a:p>
                <a:p>
                  <a:pPr fontAlgn="auto">
                    <a:spcBef>
                      <a:spcPts val="0"/>
                    </a:spcBef>
                    <a:spcAft>
                      <a:spcPts val="0"/>
                    </a:spcAft>
                    <a:defRPr/>
                  </a:pPr>
                  <a:r>
                    <a:rPr lang="en-GB" sz="1000" dirty="0">
                      <a:latin typeface="+mn-lt"/>
                    </a:rPr>
                    <a:t>R32  G44  B52 *</a:t>
                  </a:r>
                  <a:endParaRPr lang="en-US" sz="800" dirty="0">
                    <a:latin typeface="+mn-lt"/>
                  </a:endParaRPr>
                </a:p>
              </p:txBody>
            </p:sp>
          </p:grpSp>
          <p:grpSp>
            <p:nvGrpSpPr>
              <p:cNvPr id="10257" name="Group 16"/>
              <p:cNvGrpSpPr>
                <a:grpSpLocks/>
              </p:cNvGrpSpPr>
              <p:nvPr userDrawn="1"/>
            </p:nvGrpSpPr>
            <p:grpSpPr bwMode="auto">
              <a:xfrm>
                <a:off x="-2982575" y="1714362"/>
                <a:ext cx="2863476" cy="307777"/>
                <a:chOff x="-2928990" y="500042"/>
                <a:chExt cx="2643206" cy="307777"/>
              </a:xfrm>
            </p:grpSpPr>
            <p:sp>
              <p:nvSpPr>
                <p:cNvPr id="109" name="Rectangle 17"/>
                <p:cNvSpPr/>
                <p:nvPr userDrawn="1"/>
              </p:nvSpPr>
              <p:spPr>
                <a:xfrm>
                  <a:off x="-2929702" y="500180"/>
                  <a:ext cx="285790" cy="2857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0" name="TextBox 18"/>
                <p:cNvSpPr txBox="1"/>
                <p:nvPr userDrawn="1"/>
              </p:nvSpPr>
              <p:spPr>
                <a:xfrm>
                  <a:off x="-2500284" y="500180"/>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Olive Green</a:t>
                  </a:r>
                </a:p>
                <a:p>
                  <a:pPr fontAlgn="auto">
                    <a:spcBef>
                      <a:spcPts val="0"/>
                    </a:spcBef>
                    <a:spcAft>
                      <a:spcPts val="0"/>
                    </a:spcAft>
                    <a:defRPr/>
                  </a:pPr>
                  <a:r>
                    <a:rPr lang="en-GB" sz="1000" dirty="0">
                      <a:latin typeface="+mn-lt"/>
                    </a:rPr>
                    <a:t>R120  G162  B47</a:t>
                  </a:r>
                  <a:endParaRPr lang="en-US" sz="1000" dirty="0">
                    <a:latin typeface="+mn-lt"/>
                  </a:endParaRPr>
                </a:p>
              </p:txBody>
            </p:sp>
          </p:grpSp>
          <p:sp>
            <p:nvSpPr>
              <p:cNvPr id="74" name="TextBox 73"/>
              <p:cNvSpPr txBox="1"/>
              <p:nvPr userDrawn="1"/>
            </p:nvSpPr>
            <p:spPr>
              <a:xfrm>
                <a:off x="-2983346" y="1500188"/>
                <a:ext cx="2400633" cy="153987"/>
              </a:xfrm>
              <a:prstGeom prst="rect">
                <a:avLst/>
              </a:prstGeom>
              <a:noFill/>
            </p:spPr>
            <p:txBody>
              <a:bodyPr lIns="0" tIns="0" rIns="0" bIns="0">
                <a:spAutoFit/>
              </a:bodyPr>
              <a:lstStyle/>
              <a:p>
                <a:pPr fontAlgn="auto">
                  <a:spcBef>
                    <a:spcPts val="0"/>
                  </a:spcBef>
                  <a:spcAft>
                    <a:spcPts val="0"/>
                  </a:spcAft>
                  <a:defRPr/>
                </a:pPr>
                <a:r>
                  <a:rPr lang="en-GB" sz="1000" b="1" dirty="0">
                    <a:latin typeface="+mn-lt"/>
                  </a:rPr>
                  <a:t>Secondary colour palette</a:t>
                </a:r>
                <a:endParaRPr lang="en-US" sz="1000" b="1" dirty="0">
                  <a:latin typeface="+mn-lt"/>
                </a:endParaRPr>
              </a:p>
            </p:txBody>
          </p:sp>
          <p:sp>
            <p:nvSpPr>
              <p:cNvPr id="75" name="TextBox 74"/>
              <p:cNvSpPr txBox="1"/>
              <p:nvPr userDrawn="1"/>
            </p:nvSpPr>
            <p:spPr>
              <a:xfrm>
                <a:off x="-2983346" y="376238"/>
                <a:ext cx="2400633" cy="152400"/>
              </a:xfrm>
              <a:prstGeom prst="rect">
                <a:avLst/>
              </a:prstGeom>
              <a:noFill/>
            </p:spPr>
            <p:txBody>
              <a:bodyPr lIns="0" tIns="0" rIns="0" bIns="0">
                <a:spAutoFit/>
              </a:bodyPr>
              <a:lstStyle/>
              <a:p>
                <a:pPr fontAlgn="auto">
                  <a:spcBef>
                    <a:spcPts val="0"/>
                  </a:spcBef>
                  <a:spcAft>
                    <a:spcPts val="0"/>
                  </a:spcAft>
                  <a:defRPr/>
                </a:pPr>
                <a:r>
                  <a:rPr lang="en-GB" sz="1000" b="1" dirty="0">
                    <a:latin typeface="+mn-lt"/>
                  </a:rPr>
                  <a:t>Primary colour palette</a:t>
                </a:r>
                <a:endParaRPr lang="en-US" sz="1000" b="1" dirty="0">
                  <a:latin typeface="+mn-lt"/>
                </a:endParaRPr>
              </a:p>
            </p:txBody>
          </p:sp>
          <p:grpSp>
            <p:nvGrpSpPr>
              <p:cNvPr id="10260" name="Group 24"/>
              <p:cNvGrpSpPr>
                <a:grpSpLocks/>
              </p:cNvGrpSpPr>
              <p:nvPr userDrawn="1"/>
            </p:nvGrpSpPr>
            <p:grpSpPr bwMode="auto">
              <a:xfrm>
                <a:off x="-2982575" y="2125498"/>
                <a:ext cx="2863476" cy="307777"/>
                <a:chOff x="-2928990" y="500042"/>
                <a:chExt cx="2643206" cy="307777"/>
              </a:xfrm>
            </p:grpSpPr>
            <p:sp>
              <p:nvSpPr>
                <p:cNvPr id="107" name="Rectangle 106"/>
                <p:cNvSpPr/>
                <p:nvPr userDrawn="1"/>
              </p:nvSpPr>
              <p:spPr>
                <a:xfrm>
                  <a:off x="-2929702" y="500207"/>
                  <a:ext cx="285790" cy="285750"/>
                </a:xfrm>
                <a:prstGeom prst="rect">
                  <a:avLst/>
                </a:prstGeom>
                <a:solidFill>
                  <a:srgbClr val="00937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8" name="TextBox 107"/>
                <p:cNvSpPr txBox="1"/>
                <p:nvPr userDrawn="1"/>
              </p:nvSpPr>
              <p:spPr>
                <a:xfrm>
                  <a:off x="-2500284" y="500207"/>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Bottle Green</a:t>
                  </a:r>
                </a:p>
                <a:p>
                  <a:pPr fontAlgn="auto">
                    <a:spcBef>
                      <a:spcPts val="0"/>
                    </a:spcBef>
                    <a:spcAft>
                      <a:spcPts val="0"/>
                    </a:spcAft>
                    <a:defRPr/>
                  </a:pPr>
                  <a:r>
                    <a:rPr lang="en-GB" sz="1000" dirty="0">
                      <a:latin typeface="+mn-lt"/>
                    </a:rPr>
                    <a:t>R0  G147  B127</a:t>
                  </a:r>
                  <a:endParaRPr lang="en-US" sz="1000" dirty="0">
                    <a:latin typeface="+mn-lt"/>
                  </a:endParaRPr>
                </a:p>
              </p:txBody>
            </p:sp>
          </p:grpSp>
          <p:grpSp>
            <p:nvGrpSpPr>
              <p:cNvPr id="10261" name="Group 27"/>
              <p:cNvGrpSpPr>
                <a:grpSpLocks/>
              </p:cNvGrpSpPr>
              <p:nvPr userDrawn="1"/>
            </p:nvGrpSpPr>
            <p:grpSpPr bwMode="auto">
              <a:xfrm>
                <a:off x="-2982575" y="2536634"/>
                <a:ext cx="2863476" cy="307777"/>
                <a:chOff x="-2928990" y="500042"/>
                <a:chExt cx="2643206" cy="307777"/>
              </a:xfrm>
            </p:grpSpPr>
            <p:sp>
              <p:nvSpPr>
                <p:cNvPr id="105" name="Rectangle 104"/>
                <p:cNvSpPr/>
                <p:nvPr userDrawn="1"/>
              </p:nvSpPr>
              <p:spPr>
                <a:xfrm>
                  <a:off x="-2929702" y="500233"/>
                  <a:ext cx="285790" cy="285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6" name="TextBox 105"/>
                <p:cNvSpPr txBox="1"/>
                <p:nvPr userDrawn="1"/>
              </p:nvSpPr>
              <p:spPr>
                <a:xfrm>
                  <a:off x="-2500284" y="500233"/>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Turquoise</a:t>
                  </a:r>
                </a:p>
                <a:p>
                  <a:pPr fontAlgn="auto">
                    <a:spcBef>
                      <a:spcPts val="0"/>
                    </a:spcBef>
                    <a:spcAft>
                      <a:spcPts val="0"/>
                    </a:spcAft>
                    <a:defRPr/>
                  </a:pPr>
                  <a:r>
                    <a:rPr lang="en-GB" sz="1000" dirty="0">
                      <a:latin typeface="+mn-lt"/>
                    </a:rPr>
                    <a:t>R0  G138  B176</a:t>
                  </a:r>
                  <a:endParaRPr lang="en-US" sz="1000" dirty="0">
                    <a:latin typeface="+mn-lt"/>
                  </a:endParaRPr>
                </a:p>
              </p:txBody>
            </p:sp>
          </p:grpSp>
          <p:grpSp>
            <p:nvGrpSpPr>
              <p:cNvPr id="10262" name="Group 60"/>
              <p:cNvGrpSpPr>
                <a:grpSpLocks/>
              </p:cNvGrpSpPr>
              <p:nvPr userDrawn="1"/>
            </p:nvGrpSpPr>
            <p:grpSpPr bwMode="auto">
              <a:xfrm>
                <a:off x="-2982571" y="2947770"/>
                <a:ext cx="2863473" cy="307777"/>
                <a:chOff x="-2982571" y="2947770"/>
                <a:chExt cx="2863473" cy="307777"/>
              </a:xfrm>
            </p:grpSpPr>
            <p:sp>
              <p:nvSpPr>
                <p:cNvPr id="103" name="Rectangle 102"/>
                <p:cNvSpPr/>
                <p:nvPr userDrawn="1"/>
              </p:nvSpPr>
              <p:spPr>
                <a:xfrm>
                  <a:off x="-2983346" y="2947988"/>
                  <a:ext cx="309606" cy="285750"/>
                </a:xfrm>
                <a:prstGeom prst="rect">
                  <a:avLst/>
                </a:prstGeom>
                <a:solidFill>
                  <a:srgbClr val="1AA0A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4" name="TextBox 103"/>
                <p:cNvSpPr txBox="1"/>
                <p:nvPr userDrawn="1"/>
              </p:nvSpPr>
              <p:spPr>
                <a:xfrm>
                  <a:off x="-2518143" y="2947988"/>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Aqua Blue</a:t>
                  </a:r>
                </a:p>
                <a:p>
                  <a:pPr fontAlgn="auto">
                    <a:spcBef>
                      <a:spcPts val="0"/>
                    </a:spcBef>
                    <a:spcAft>
                      <a:spcPts val="0"/>
                    </a:spcAft>
                    <a:defRPr/>
                  </a:pPr>
                  <a:r>
                    <a:rPr lang="en-GB" sz="1000" dirty="0">
                      <a:latin typeface="+mn-lt"/>
                    </a:rPr>
                    <a:t>R26 G160  B170</a:t>
                  </a:r>
                  <a:endParaRPr lang="en-US" sz="1000" dirty="0">
                    <a:latin typeface="+mn-lt"/>
                  </a:endParaRPr>
                </a:p>
              </p:txBody>
            </p:sp>
          </p:grpSp>
          <p:grpSp>
            <p:nvGrpSpPr>
              <p:cNvPr id="10263" name="Group 33"/>
              <p:cNvGrpSpPr>
                <a:grpSpLocks/>
              </p:cNvGrpSpPr>
              <p:nvPr userDrawn="1"/>
            </p:nvGrpSpPr>
            <p:grpSpPr bwMode="auto">
              <a:xfrm>
                <a:off x="-2982575" y="3358906"/>
                <a:ext cx="2863476" cy="307777"/>
                <a:chOff x="-2928990" y="500042"/>
                <a:chExt cx="2643206" cy="307777"/>
              </a:xfrm>
            </p:grpSpPr>
            <p:sp>
              <p:nvSpPr>
                <p:cNvPr id="101" name="Rectangle 100"/>
                <p:cNvSpPr/>
                <p:nvPr userDrawn="1"/>
              </p:nvSpPr>
              <p:spPr>
                <a:xfrm>
                  <a:off x="-2929702" y="500286"/>
                  <a:ext cx="285790" cy="285750"/>
                </a:xfrm>
                <a:prstGeom prst="rect">
                  <a:avLst/>
                </a:prstGeom>
                <a:solidFill>
                  <a:srgbClr val="7ECD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 name="TextBox 101"/>
                <p:cNvSpPr txBox="1"/>
                <p:nvPr userDrawn="1"/>
              </p:nvSpPr>
              <p:spPr>
                <a:xfrm>
                  <a:off x="-2500284" y="500286"/>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Pastel Green</a:t>
                  </a:r>
                </a:p>
                <a:p>
                  <a:pPr fontAlgn="auto">
                    <a:spcBef>
                      <a:spcPts val="0"/>
                    </a:spcBef>
                    <a:spcAft>
                      <a:spcPts val="0"/>
                    </a:spcAft>
                    <a:defRPr/>
                  </a:pPr>
                  <a:r>
                    <a:rPr lang="en-GB" sz="1000" dirty="0">
                      <a:latin typeface="+mn-lt"/>
                    </a:rPr>
                    <a:t>R126  G205  B195</a:t>
                  </a:r>
                  <a:endParaRPr lang="en-US" sz="1000" dirty="0">
                    <a:latin typeface="+mn-lt"/>
                  </a:endParaRPr>
                </a:p>
              </p:txBody>
            </p:sp>
          </p:grpSp>
          <p:grpSp>
            <p:nvGrpSpPr>
              <p:cNvPr id="10264" name="Group 36"/>
              <p:cNvGrpSpPr>
                <a:grpSpLocks/>
              </p:cNvGrpSpPr>
              <p:nvPr userDrawn="1"/>
            </p:nvGrpSpPr>
            <p:grpSpPr bwMode="auto">
              <a:xfrm>
                <a:off x="-2982575" y="3770042"/>
                <a:ext cx="2863476" cy="307777"/>
                <a:chOff x="-2928990" y="500042"/>
                <a:chExt cx="2643206" cy="307777"/>
              </a:xfrm>
            </p:grpSpPr>
            <p:sp>
              <p:nvSpPr>
                <p:cNvPr id="99" name="Rectangle 98"/>
                <p:cNvSpPr/>
                <p:nvPr userDrawn="1"/>
              </p:nvSpPr>
              <p:spPr>
                <a:xfrm>
                  <a:off x="-2929702" y="500313"/>
                  <a:ext cx="285790" cy="2857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0" name="TextBox 99"/>
                <p:cNvSpPr txBox="1"/>
                <p:nvPr userDrawn="1"/>
              </p:nvSpPr>
              <p:spPr>
                <a:xfrm>
                  <a:off x="-2500284" y="500313"/>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Light Purple</a:t>
                  </a:r>
                </a:p>
                <a:p>
                  <a:pPr fontAlgn="auto">
                    <a:spcBef>
                      <a:spcPts val="0"/>
                    </a:spcBef>
                    <a:spcAft>
                      <a:spcPts val="0"/>
                    </a:spcAft>
                    <a:defRPr/>
                  </a:pPr>
                  <a:r>
                    <a:rPr lang="en-GB" sz="1000" dirty="0">
                      <a:latin typeface="+mn-lt"/>
                    </a:rPr>
                    <a:t>R123  G149  B174*</a:t>
                  </a:r>
                  <a:endParaRPr lang="en-US" sz="1000" dirty="0">
                    <a:latin typeface="+mn-lt"/>
                  </a:endParaRPr>
                </a:p>
              </p:txBody>
            </p:sp>
          </p:grpSp>
          <p:grpSp>
            <p:nvGrpSpPr>
              <p:cNvPr id="10265" name="Group 63"/>
              <p:cNvGrpSpPr>
                <a:grpSpLocks/>
              </p:cNvGrpSpPr>
              <p:nvPr userDrawn="1"/>
            </p:nvGrpSpPr>
            <p:grpSpPr bwMode="auto">
              <a:xfrm>
                <a:off x="-2982571" y="4181178"/>
                <a:ext cx="2863473" cy="307777"/>
                <a:chOff x="-2982571" y="4181178"/>
                <a:chExt cx="2863473" cy="307777"/>
              </a:xfrm>
            </p:grpSpPr>
            <p:sp>
              <p:nvSpPr>
                <p:cNvPr id="97" name="Rectangle 96"/>
                <p:cNvSpPr/>
                <p:nvPr userDrawn="1"/>
              </p:nvSpPr>
              <p:spPr>
                <a:xfrm>
                  <a:off x="-2983346" y="4181475"/>
                  <a:ext cx="309606" cy="285750"/>
                </a:xfrm>
                <a:prstGeom prst="rect">
                  <a:avLst/>
                </a:prstGeom>
                <a:solidFill>
                  <a:srgbClr val="616B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8" name="TextBox 97"/>
                <p:cNvSpPr txBox="1"/>
                <p:nvPr userDrawn="1"/>
              </p:nvSpPr>
              <p:spPr>
                <a:xfrm>
                  <a:off x="-2518143" y="4181475"/>
                  <a:ext cx="2399045"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Purple</a:t>
                  </a:r>
                </a:p>
                <a:p>
                  <a:pPr fontAlgn="auto">
                    <a:spcBef>
                      <a:spcPts val="0"/>
                    </a:spcBef>
                    <a:spcAft>
                      <a:spcPts val="0"/>
                    </a:spcAft>
                    <a:defRPr/>
                  </a:pPr>
                  <a:r>
                    <a:rPr lang="en-GB" sz="1000" dirty="0">
                      <a:latin typeface="+mn-lt"/>
                    </a:rPr>
                    <a:t>R97  G107  B156</a:t>
                  </a:r>
                  <a:endParaRPr lang="en-US" sz="1000" dirty="0">
                    <a:latin typeface="+mn-lt"/>
                  </a:endParaRPr>
                </a:p>
              </p:txBody>
            </p:sp>
          </p:grpSp>
          <p:grpSp>
            <p:nvGrpSpPr>
              <p:cNvPr id="10266" name="Group 43"/>
              <p:cNvGrpSpPr>
                <a:grpSpLocks/>
              </p:cNvGrpSpPr>
              <p:nvPr userDrawn="1"/>
            </p:nvGrpSpPr>
            <p:grpSpPr bwMode="auto">
              <a:xfrm>
                <a:off x="-2982575" y="4592314"/>
                <a:ext cx="2863476" cy="307777"/>
                <a:chOff x="-2928990" y="500042"/>
                <a:chExt cx="2643206" cy="307777"/>
              </a:xfrm>
            </p:grpSpPr>
            <p:sp>
              <p:nvSpPr>
                <p:cNvPr id="95" name="Rectangle 94"/>
                <p:cNvSpPr/>
                <p:nvPr userDrawn="1"/>
              </p:nvSpPr>
              <p:spPr>
                <a:xfrm>
                  <a:off x="-2929702" y="500366"/>
                  <a:ext cx="285790" cy="285750"/>
                </a:xfrm>
                <a:prstGeom prst="rect">
                  <a:avLst/>
                </a:prstGeom>
                <a:solidFill>
                  <a:srgbClr val="BAA3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6" name="TextBox 95"/>
                <p:cNvSpPr txBox="1"/>
                <p:nvPr userDrawn="1"/>
              </p:nvSpPr>
              <p:spPr>
                <a:xfrm>
                  <a:off x="-2500284" y="500366"/>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Ecru</a:t>
                  </a:r>
                </a:p>
                <a:p>
                  <a:pPr fontAlgn="auto">
                    <a:spcBef>
                      <a:spcPts val="0"/>
                    </a:spcBef>
                    <a:spcAft>
                      <a:spcPts val="0"/>
                    </a:spcAft>
                    <a:defRPr/>
                  </a:pPr>
                  <a:r>
                    <a:rPr lang="en-GB" sz="1000" dirty="0">
                      <a:latin typeface="+mn-lt"/>
                    </a:rPr>
                    <a:t>R186  G163  B171</a:t>
                  </a:r>
                  <a:endParaRPr lang="en-US" sz="1000" dirty="0">
                    <a:latin typeface="+mn-lt"/>
                  </a:endParaRPr>
                </a:p>
              </p:txBody>
            </p:sp>
          </p:grpSp>
          <p:grpSp>
            <p:nvGrpSpPr>
              <p:cNvPr id="10267" name="Group 46"/>
              <p:cNvGrpSpPr>
                <a:grpSpLocks/>
              </p:cNvGrpSpPr>
              <p:nvPr userDrawn="1"/>
            </p:nvGrpSpPr>
            <p:grpSpPr bwMode="auto">
              <a:xfrm>
                <a:off x="-2982575" y="5003450"/>
                <a:ext cx="2863476" cy="307777"/>
                <a:chOff x="-2928990" y="500042"/>
                <a:chExt cx="2643206" cy="307777"/>
              </a:xfrm>
            </p:grpSpPr>
            <p:sp>
              <p:nvSpPr>
                <p:cNvPr id="93" name="Rectangle 92"/>
                <p:cNvSpPr/>
                <p:nvPr userDrawn="1"/>
              </p:nvSpPr>
              <p:spPr>
                <a:xfrm>
                  <a:off x="-2929702" y="500392"/>
                  <a:ext cx="285790" cy="285750"/>
                </a:xfrm>
                <a:prstGeom prst="rect">
                  <a:avLst/>
                </a:prstGeom>
                <a:solidFill>
                  <a:srgbClr val="D7B01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4" name="TextBox 93"/>
                <p:cNvSpPr txBox="1"/>
                <p:nvPr userDrawn="1"/>
              </p:nvSpPr>
              <p:spPr>
                <a:xfrm>
                  <a:off x="-2500284" y="500392"/>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Yellow</a:t>
                  </a:r>
                </a:p>
                <a:p>
                  <a:pPr fontAlgn="auto">
                    <a:spcBef>
                      <a:spcPts val="0"/>
                    </a:spcBef>
                    <a:spcAft>
                      <a:spcPts val="0"/>
                    </a:spcAft>
                    <a:defRPr/>
                  </a:pPr>
                  <a:r>
                    <a:rPr lang="en-GB" sz="1000" dirty="0">
                      <a:latin typeface="+mn-lt"/>
                    </a:rPr>
                    <a:t>R215  G176  B18</a:t>
                  </a:r>
                  <a:endParaRPr lang="en-US" sz="1000" dirty="0">
                    <a:latin typeface="+mn-lt"/>
                  </a:endParaRPr>
                </a:p>
              </p:txBody>
            </p:sp>
          </p:grpSp>
          <p:grpSp>
            <p:nvGrpSpPr>
              <p:cNvPr id="10268" name="Group 49"/>
              <p:cNvGrpSpPr>
                <a:grpSpLocks/>
              </p:cNvGrpSpPr>
              <p:nvPr userDrawn="1"/>
            </p:nvGrpSpPr>
            <p:grpSpPr bwMode="auto">
              <a:xfrm>
                <a:off x="-2982575" y="5414586"/>
                <a:ext cx="2863476" cy="307777"/>
                <a:chOff x="-2928990" y="500042"/>
                <a:chExt cx="2643206" cy="307777"/>
              </a:xfrm>
            </p:grpSpPr>
            <p:sp>
              <p:nvSpPr>
                <p:cNvPr id="91" name="Rectangle 90"/>
                <p:cNvSpPr/>
                <p:nvPr userDrawn="1"/>
              </p:nvSpPr>
              <p:spPr>
                <a:xfrm>
                  <a:off x="-2929702" y="500419"/>
                  <a:ext cx="285790" cy="285750"/>
                </a:xfrm>
                <a:prstGeom prst="rect">
                  <a:avLst/>
                </a:prstGeom>
                <a:solidFill>
                  <a:srgbClr val="D5872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2" name="TextBox 91"/>
                <p:cNvSpPr txBox="1"/>
                <p:nvPr userDrawn="1"/>
              </p:nvSpPr>
              <p:spPr>
                <a:xfrm>
                  <a:off x="-2500284" y="500419"/>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Orange</a:t>
                  </a:r>
                </a:p>
                <a:p>
                  <a:pPr fontAlgn="auto">
                    <a:spcBef>
                      <a:spcPts val="0"/>
                    </a:spcBef>
                    <a:spcAft>
                      <a:spcPts val="0"/>
                    </a:spcAft>
                    <a:defRPr/>
                  </a:pPr>
                  <a:r>
                    <a:rPr lang="en-GB" sz="1000" dirty="0">
                      <a:latin typeface="+mn-lt"/>
                    </a:rPr>
                    <a:t>R213  G135  B43</a:t>
                  </a:r>
                  <a:endParaRPr lang="en-US" sz="1000" dirty="0">
                    <a:latin typeface="+mn-lt"/>
                  </a:endParaRPr>
                </a:p>
              </p:txBody>
            </p:sp>
          </p:grpSp>
          <p:grpSp>
            <p:nvGrpSpPr>
              <p:cNvPr id="10269" name="Group 52"/>
              <p:cNvGrpSpPr>
                <a:grpSpLocks/>
              </p:cNvGrpSpPr>
              <p:nvPr userDrawn="1"/>
            </p:nvGrpSpPr>
            <p:grpSpPr bwMode="auto">
              <a:xfrm>
                <a:off x="-2982575" y="5825722"/>
                <a:ext cx="2863476" cy="307777"/>
                <a:chOff x="-2928990" y="500042"/>
                <a:chExt cx="2643206" cy="307777"/>
              </a:xfrm>
            </p:grpSpPr>
            <p:sp>
              <p:nvSpPr>
                <p:cNvPr id="89" name="Rectangle 88"/>
                <p:cNvSpPr/>
                <p:nvPr userDrawn="1"/>
              </p:nvSpPr>
              <p:spPr>
                <a:xfrm>
                  <a:off x="-2929702" y="500445"/>
                  <a:ext cx="285790" cy="285750"/>
                </a:xfrm>
                <a:prstGeom prst="rect">
                  <a:avLst/>
                </a:prstGeom>
                <a:solidFill>
                  <a:srgbClr val="EE342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0" name="TextBox 89"/>
                <p:cNvSpPr txBox="1"/>
                <p:nvPr userDrawn="1"/>
              </p:nvSpPr>
              <p:spPr>
                <a:xfrm>
                  <a:off x="-2500284" y="500445"/>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Red</a:t>
                  </a:r>
                </a:p>
                <a:p>
                  <a:pPr fontAlgn="auto">
                    <a:spcBef>
                      <a:spcPts val="0"/>
                    </a:spcBef>
                    <a:spcAft>
                      <a:spcPts val="0"/>
                    </a:spcAft>
                    <a:defRPr/>
                  </a:pPr>
                  <a:r>
                    <a:rPr lang="en-GB" sz="1000" dirty="0">
                      <a:latin typeface="+mn-lt"/>
                    </a:rPr>
                    <a:t>R238  G52  B36</a:t>
                  </a:r>
                  <a:endParaRPr lang="en-US" sz="1000" dirty="0">
                    <a:latin typeface="+mn-lt"/>
                  </a:endParaRPr>
                </a:p>
              </p:txBody>
            </p:sp>
          </p:grpSp>
          <p:grpSp>
            <p:nvGrpSpPr>
              <p:cNvPr id="10270" name="Group 55"/>
              <p:cNvGrpSpPr>
                <a:grpSpLocks/>
              </p:cNvGrpSpPr>
              <p:nvPr userDrawn="1"/>
            </p:nvGrpSpPr>
            <p:grpSpPr bwMode="auto">
              <a:xfrm>
                <a:off x="-2982575" y="6236855"/>
                <a:ext cx="2863476" cy="307777"/>
                <a:chOff x="-2928990" y="500042"/>
                <a:chExt cx="2643206" cy="307777"/>
              </a:xfrm>
            </p:grpSpPr>
            <p:sp>
              <p:nvSpPr>
                <p:cNvPr id="87" name="Rectangle 86"/>
                <p:cNvSpPr/>
                <p:nvPr userDrawn="1"/>
              </p:nvSpPr>
              <p:spPr>
                <a:xfrm>
                  <a:off x="-2929702" y="500475"/>
                  <a:ext cx="285790" cy="285750"/>
                </a:xfrm>
                <a:prstGeom prst="rect">
                  <a:avLst/>
                </a:prstGeom>
                <a:solidFill>
                  <a:srgbClr val="E2017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8" name="TextBox 87"/>
                <p:cNvSpPr txBox="1"/>
                <p:nvPr userDrawn="1"/>
              </p:nvSpPr>
              <p:spPr>
                <a:xfrm>
                  <a:off x="-2500284" y="500475"/>
                  <a:ext cx="2214501" cy="307975"/>
                </a:xfrm>
                <a:prstGeom prst="rect">
                  <a:avLst/>
                </a:prstGeom>
                <a:noFill/>
              </p:spPr>
              <p:txBody>
                <a:bodyPr lIns="0" tIns="0" rIns="0" bIns="0">
                  <a:spAutoFit/>
                </a:bodyPr>
                <a:lstStyle/>
                <a:p>
                  <a:pPr fontAlgn="auto">
                    <a:spcBef>
                      <a:spcPts val="0"/>
                    </a:spcBef>
                    <a:spcAft>
                      <a:spcPts val="0"/>
                    </a:spcAft>
                    <a:defRPr/>
                  </a:pPr>
                  <a:r>
                    <a:rPr lang="en-GB" sz="1000" dirty="0">
                      <a:latin typeface="+mn-lt"/>
                    </a:rPr>
                    <a:t>Secondary </a:t>
                  </a:r>
                  <a:r>
                    <a:rPr lang="en-GB" sz="1000" dirty="0" err="1">
                      <a:latin typeface="+mn-lt"/>
                    </a:rPr>
                    <a:t>Rubine</a:t>
                  </a:r>
                  <a:r>
                    <a:rPr lang="en-GB" sz="1000" dirty="0">
                      <a:latin typeface="+mn-lt"/>
                    </a:rPr>
                    <a:t> Red</a:t>
                  </a:r>
                </a:p>
                <a:p>
                  <a:pPr fontAlgn="auto">
                    <a:spcBef>
                      <a:spcPts val="0"/>
                    </a:spcBef>
                    <a:spcAft>
                      <a:spcPts val="0"/>
                    </a:spcAft>
                    <a:defRPr/>
                  </a:pPr>
                  <a:r>
                    <a:rPr lang="en-GB" sz="1000" dirty="0">
                      <a:latin typeface="+mn-lt"/>
                    </a:rPr>
                    <a:t>R226  G1  B119</a:t>
                  </a:r>
                  <a:endParaRPr lang="en-US" sz="1000" dirty="0">
                    <a:latin typeface="+mn-lt"/>
                  </a:endParaRPr>
                </a:p>
              </p:txBody>
            </p:sp>
          </p:grpSp>
        </p:grpSp>
        <p:sp>
          <p:nvSpPr>
            <p:cNvPr id="68" name="TextBox 67"/>
            <p:cNvSpPr txBox="1"/>
            <p:nvPr userDrawn="1"/>
          </p:nvSpPr>
          <p:spPr>
            <a:xfrm>
              <a:off x="-2976995" y="6626225"/>
              <a:ext cx="2715002" cy="123825"/>
            </a:xfrm>
            <a:prstGeom prst="rect">
              <a:avLst/>
            </a:prstGeom>
            <a:noFill/>
          </p:spPr>
          <p:txBody>
            <a:bodyPr lIns="0" tIns="0" rIns="0" bIns="0">
              <a:spAutoFit/>
            </a:bodyPr>
            <a:lstStyle/>
            <a:p>
              <a:pPr fontAlgn="auto">
                <a:spcBef>
                  <a:spcPts val="0"/>
                </a:spcBef>
                <a:spcAft>
                  <a:spcPts val="0"/>
                </a:spcAft>
                <a:defRPr/>
              </a:pPr>
              <a:r>
                <a:rPr lang="en-GB" sz="800" dirty="0">
                  <a:solidFill>
                    <a:prstClr val="black"/>
                  </a:solidFill>
                  <a:latin typeface="+mn-lt"/>
                </a:rPr>
                <a:t>*This colour reference is for screen presentations only</a:t>
              </a:r>
              <a:endParaRPr lang="en-US" dirty="0">
                <a:latin typeface="+mn-lt"/>
              </a:endParaRPr>
            </a:p>
          </p:txBody>
        </p:sp>
      </p:grpSp>
      <p:sp>
        <p:nvSpPr>
          <p:cNvPr id="10249" name="Text Placeholder 2"/>
          <p:cNvSpPr>
            <a:spLocks noGrp="1"/>
          </p:cNvSpPr>
          <p:nvPr>
            <p:ph type="body" idx="1"/>
          </p:nvPr>
        </p:nvSpPr>
        <p:spPr bwMode="auto">
          <a:xfrm>
            <a:off x="550863" y="1857375"/>
            <a:ext cx="9001125" cy="42687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50" name="Picture 4"/>
          <p:cNvPicPr>
            <a:picLocks noChangeAspect="1" noChangeArrowheads="1"/>
          </p:cNvPicPr>
          <p:nvPr userDrawn="1"/>
        </p:nvPicPr>
        <p:blipFill>
          <a:blip r:embed="rId9" cstate="print"/>
          <a:srcRect/>
          <a:stretch>
            <a:fillRect/>
          </a:stretch>
        </p:blipFill>
        <p:spPr bwMode="auto">
          <a:xfrm>
            <a:off x="7329488" y="6415088"/>
            <a:ext cx="1814512" cy="423862"/>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65" r:id="rId6"/>
    <p:sldLayoutId id="2147483866" r:id="rId7"/>
  </p:sldLayoutIdLst>
  <p:hf hdr="0" ftr="0"/>
  <p:txStyles>
    <p:titleStyle>
      <a:lvl1pPr algn="l" rtl="0" eaLnBrk="0" fontAlgn="base" hangingPunct="0">
        <a:lnSpc>
          <a:spcPts val="3100"/>
        </a:lnSpc>
        <a:spcBef>
          <a:spcPct val="0"/>
        </a:spcBef>
        <a:spcAft>
          <a:spcPct val="0"/>
        </a:spcAft>
        <a:defRPr sz="2800" b="1" kern="1200">
          <a:solidFill>
            <a:schemeClr val="accent2"/>
          </a:solidFill>
          <a:latin typeface="+mj-lt"/>
          <a:ea typeface="+mj-ea"/>
          <a:cs typeface="+mj-cs"/>
        </a:defRPr>
      </a:lvl1pPr>
      <a:lvl2pPr algn="l" rtl="0" eaLnBrk="0" fontAlgn="base" hangingPunct="0">
        <a:lnSpc>
          <a:spcPts val="3100"/>
        </a:lnSpc>
        <a:spcBef>
          <a:spcPct val="0"/>
        </a:spcBef>
        <a:spcAft>
          <a:spcPct val="0"/>
        </a:spcAft>
        <a:defRPr sz="2800" b="1">
          <a:solidFill>
            <a:schemeClr val="accent2"/>
          </a:solidFill>
          <a:latin typeface="Arial" charset="0"/>
        </a:defRPr>
      </a:lvl2pPr>
      <a:lvl3pPr algn="l" rtl="0" eaLnBrk="0" fontAlgn="base" hangingPunct="0">
        <a:lnSpc>
          <a:spcPts val="3100"/>
        </a:lnSpc>
        <a:spcBef>
          <a:spcPct val="0"/>
        </a:spcBef>
        <a:spcAft>
          <a:spcPct val="0"/>
        </a:spcAft>
        <a:defRPr sz="2800" b="1">
          <a:solidFill>
            <a:schemeClr val="accent2"/>
          </a:solidFill>
          <a:latin typeface="Arial" charset="0"/>
        </a:defRPr>
      </a:lvl3pPr>
      <a:lvl4pPr algn="l" rtl="0" eaLnBrk="0" fontAlgn="base" hangingPunct="0">
        <a:lnSpc>
          <a:spcPts val="3100"/>
        </a:lnSpc>
        <a:spcBef>
          <a:spcPct val="0"/>
        </a:spcBef>
        <a:spcAft>
          <a:spcPct val="0"/>
        </a:spcAft>
        <a:defRPr sz="2800" b="1">
          <a:solidFill>
            <a:schemeClr val="accent2"/>
          </a:solidFill>
          <a:latin typeface="Arial" charset="0"/>
        </a:defRPr>
      </a:lvl4pPr>
      <a:lvl5pPr algn="l" rtl="0" eaLnBrk="0" fontAlgn="base" hangingPunct="0">
        <a:lnSpc>
          <a:spcPts val="3100"/>
        </a:lnSpc>
        <a:spcBef>
          <a:spcPct val="0"/>
        </a:spcBef>
        <a:spcAft>
          <a:spcPct val="0"/>
        </a:spcAft>
        <a:defRPr sz="2800" b="1">
          <a:solidFill>
            <a:schemeClr val="accent2"/>
          </a:solidFill>
          <a:latin typeface="Arial" charset="0"/>
        </a:defRPr>
      </a:lvl5pPr>
      <a:lvl6pPr marL="457200" algn="l" rtl="0" fontAlgn="base">
        <a:lnSpc>
          <a:spcPts val="3100"/>
        </a:lnSpc>
        <a:spcBef>
          <a:spcPct val="0"/>
        </a:spcBef>
        <a:spcAft>
          <a:spcPct val="0"/>
        </a:spcAft>
        <a:defRPr sz="2800" b="1">
          <a:solidFill>
            <a:schemeClr val="accent2"/>
          </a:solidFill>
          <a:latin typeface="Arial" charset="0"/>
        </a:defRPr>
      </a:lvl6pPr>
      <a:lvl7pPr marL="914400" algn="l" rtl="0" fontAlgn="base">
        <a:lnSpc>
          <a:spcPts val="3100"/>
        </a:lnSpc>
        <a:spcBef>
          <a:spcPct val="0"/>
        </a:spcBef>
        <a:spcAft>
          <a:spcPct val="0"/>
        </a:spcAft>
        <a:defRPr sz="2800" b="1">
          <a:solidFill>
            <a:schemeClr val="accent2"/>
          </a:solidFill>
          <a:latin typeface="Arial" charset="0"/>
        </a:defRPr>
      </a:lvl7pPr>
      <a:lvl8pPr marL="1371600" algn="l" rtl="0" fontAlgn="base">
        <a:lnSpc>
          <a:spcPts val="3100"/>
        </a:lnSpc>
        <a:spcBef>
          <a:spcPct val="0"/>
        </a:spcBef>
        <a:spcAft>
          <a:spcPct val="0"/>
        </a:spcAft>
        <a:defRPr sz="2800" b="1">
          <a:solidFill>
            <a:schemeClr val="accent2"/>
          </a:solidFill>
          <a:latin typeface="Arial" charset="0"/>
        </a:defRPr>
      </a:lvl8pPr>
      <a:lvl9pPr marL="1828800" algn="l" rtl="0" fontAlgn="base">
        <a:lnSpc>
          <a:spcPts val="3100"/>
        </a:lnSpc>
        <a:spcBef>
          <a:spcPct val="0"/>
        </a:spcBef>
        <a:spcAft>
          <a:spcPct val="0"/>
        </a:spcAft>
        <a:defRPr sz="2800" b="1">
          <a:solidFill>
            <a:schemeClr val="accent2"/>
          </a:solidFill>
          <a:latin typeface="Arial" charset="0"/>
        </a:defRPr>
      </a:lvl9pPr>
    </p:titleStyle>
    <p:bodyStyle>
      <a:lvl1pPr marL="342900" indent="-342900" algn="l" rtl="0" eaLnBrk="0" fontAlgn="base" hangingPunct="0">
        <a:spcBef>
          <a:spcPts val="800"/>
        </a:spcBef>
        <a:spcAft>
          <a:spcPct val="0"/>
        </a:spcAft>
        <a:buClr>
          <a:schemeClr val="accent1"/>
        </a:buClr>
        <a:buFont typeface="Arial" charset="0"/>
        <a:buChar char="•"/>
        <a:defRPr sz="2400" kern="1200">
          <a:solidFill>
            <a:schemeClr val="accent2"/>
          </a:solidFill>
          <a:latin typeface="+mn-lt"/>
          <a:ea typeface="+mn-ea"/>
          <a:cs typeface="+mn-cs"/>
        </a:defRPr>
      </a:lvl1pPr>
      <a:lvl2pPr marL="742950" indent="-285750" algn="l" rtl="0" eaLnBrk="0" fontAlgn="base" hangingPunct="0">
        <a:spcBef>
          <a:spcPts val="600"/>
        </a:spcBef>
        <a:spcAft>
          <a:spcPct val="0"/>
        </a:spcAft>
        <a:buClr>
          <a:schemeClr val="accent1"/>
        </a:buClr>
        <a:buFont typeface="Arial" charset="0"/>
        <a:buChar char="–"/>
        <a:defRPr sz="2400" kern="1200">
          <a:solidFill>
            <a:schemeClr val="accent2"/>
          </a:solidFill>
          <a:latin typeface="+mn-lt"/>
          <a:ea typeface="+mn-ea"/>
          <a:cs typeface="+mn-cs"/>
        </a:defRPr>
      </a:lvl2pPr>
      <a:lvl3pPr marL="1143000" indent="-228600" algn="l" rtl="0" eaLnBrk="0" fontAlgn="base" hangingPunct="0">
        <a:spcBef>
          <a:spcPts val="400"/>
        </a:spcBef>
        <a:spcAft>
          <a:spcPct val="0"/>
        </a:spcAft>
        <a:buFont typeface="Arial" charset="0"/>
        <a:buChar char="–"/>
        <a:defRPr sz="1600" kern="1200">
          <a:solidFill>
            <a:schemeClr val="accent2"/>
          </a:solidFill>
          <a:latin typeface="+mn-lt"/>
          <a:ea typeface="+mn-ea"/>
          <a:cs typeface="+mn-cs"/>
        </a:defRPr>
      </a:lvl3pPr>
      <a:lvl4pPr marL="1600200" indent="-228600" algn="l" rtl="0" eaLnBrk="0" fontAlgn="base" hangingPunct="0">
        <a:spcBef>
          <a:spcPts val="400"/>
        </a:spcBef>
        <a:spcAft>
          <a:spcPct val="0"/>
        </a:spcAft>
        <a:buFont typeface="Arial" charset="0"/>
        <a:buChar char="•"/>
        <a:defRPr sz="1600" kern="1200">
          <a:solidFill>
            <a:schemeClr val="accent2"/>
          </a:solidFill>
          <a:latin typeface="+mn-lt"/>
          <a:ea typeface="+mn-ea"/>
          <a:cs typeface="+mn-cs"/>
        </a:defRPr>
      </a:lvl4pPr>
      <a:lvl5pPr marL="2057400" indent="-228600" algn="l" rtl="0" eaLnBrk="0" fontAlgn="base" hangingPunct="0">
        <a:spcBef>
          <a:spcPts val="400"/>
        </a:spcBef>
        <a:spcAft>
          <a:spcPct val="0"/>
        </a:spcAft>
        <a:buFont typeface="Arial" charset="0"/>
        <a:buChar char="–"/>
        <a:defRPr sz="1400" kern="1200">
          <a:solidFill>
            <a:schemeClr val="accent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965175B5-93E6-44A2-BCF6-18B1CAE6AFB3}" type="datetimeFigureOut">
              <a:rPr lang="en-US" smtClean="0">
                <a:solidFill>
                  <a:prstClr val="black">
                    <a:tint val="75000"/>
                  </a:prstClr>
                </a:solidFill>
                <a:latin typeface="Calibri"/>
              </a:rPr>
              <a:pPr fontAlgn="auto">
                <a:spcBef>
                  <a:spcPts val="0"/>
                </a:spcBef>
                <a:spcAft>
                  <a:spcPts val="0"/>
                </a:spcAft>
              </a:pPr>
              <a:t>10/24/2013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85FBFCC-84F9-468F-9D68-0F2301C64FD7}" type="slidenum">
              <a:rPr lang="en-US" smtClean="0">
                <a:solidFill>
                  <a:prstClr val="black">
                    <a:tint val="75000"/>
                  </a:prstClr>
                </a:solidFill>
                <a:latin typeface="Calibri"/>
              </a:rPr>
              <a:pPr fontAlgn="auto">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557009173"/>
      </p:ext>
    </p:extLst>
  </p:cSld>
  <p:clrMap bg1="lt1" tx1="dk1" bg2="lt2" tx2="dk2" accent1="accent1" accent2="accent2" accent3="accent3" accent4="accent4" accent5="accent5" accent6="accent6" hlink="hlink" folHlink="folHlink"/>
  <p:sldLayoutIdLst>
    <p:sldLayoutId id="2147483873" r:id="rId1"/>
    <p:sldLayoutId id="2147483874" r:id="rId2"/>
    <p:sldLayoutId id="2147483875" r:id="rId3"/>
    <p:sldLayoutId id="2147483876" r:id="rId4"/>
    <p:sldLayoutId id="2147483877" r:id="rId5"/>
    <p:sldLayoutId id="2147483878" r:id="rId6"/>
    <p:sldLayoutId id="2147483879" r:id="rId7"/>
    <p:sldLayoutId id="2147483880" r:id="rId8"/>
    <p:sldLayoutId id="2147483881" r:id="rId9"/>
    <p:sldLayoutId id="2147483882" r:id="rId10"/>
    <p:sldLayoutId id="21474838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9.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3.png"/><Relationship Id="rId7"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9.xml"/><Relationship Id="rId6" Type="http://schemas.openxmlformats.org/officeDocument/2006/relationships/image" Target="../media/image21.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9.xml"/><Relationship Id="rId6" Type="http://schemas.openxmlformats.org/officeDocument/2006/relationships/image" Target="../media/image21.png"/><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image" Target="../media/image32.png"/><Relationship Id="rId1" Type="http://schemas.openxmlformats.org/officeDocument/2006/relationships/slideLayout" Target="../slideLayouts/slideLayout9.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28.bin"/><Relationship Id="rId3" Type="http://schemas.openxmlformats.org/officeDocument/2006/relationships/oleObject" Target="../embeddings/oleObject25.bin"/><Relationship Id="rId7"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42.wmf"/><Relationship Id="rId5" Type="http://schemas.openxmlformats.org/officeDocument/2006/relationships/oleObject" Target="../embeddings/oleObject26.bin"/><Relationship Id="rId4" Type="http://schemas.openxmlformats.org/officeDocument/2006/relationships/image" Target="../media/image41.wmf"/><Relationship Id="rId9" Type="http://schemas.openxmlformats.org/officeDocument/2006/relationships/image" Target="../media/image43.wmf"/></Relationships>
</file>

<file path=ppt/slides/_rels/slide17.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48.wmf"/><Relationship Id="rId13" Type="http://schemas.openxmlformats.org/officeDocument/2006/relationships/oleObject" Target="../embeddings/oleObject34.bin"/><Relationship Id="rId3" Type="http://schemas.openxmlformats.org/officeDocument/2006/relationships/oleObject" Target="../embeddings/oleObject29.bin"/><Relationship Id="rId7" Type="http://schemas.openxmlformats.org/officeDocument/2006/relationships/oleObject" Target="../embeddings/oleObject31.bin"/><Relationship Id="rId12" Type="http://schemas.openxmlformats.org/officeDocument/2006/relationships/image" Target="../media/image50.wmf"/><Relationship Id="rId17" Type="http://schemas.openxmlformats.org/officeDocument/2006/relationships/oleObject" Target="../embeddings/oleObject36.bin"/><Relationship Id="rId2" Type="http://schemas.openxmlformats.org/officeDocument/2006/relationships/slideLayout" Target="../slideLayouts/slideLayout6.xml"/><Relationship Id="rId16" Type="http://schemas.openxmlformats.org/officeDocument/2006/relationships/image" Target="../media/image52.wmf"/><Relationship Id="rId1" Type="http://schemas.openxmlformats.org/officeDocument/2006/relationships/vmlDrawing" Target="../drawings/vmlDrawing4.vml"/><Relationship Id="rId6" Type="http://schemas.openxmlformats.org/officeDocument/2006/relationships/image" Target="../media/image47.wmf"/><Relationship Id="rId11" Type="http://schemas.openxmlformats.org/officeDocument/2006/relationships/oleObject" Target="../embeddings/oleObject33.bin"/><Relationship Id="rId5" Type="http://schemas.openxmlformats.org/officeDocument/2006/relationships/oleObject" Target="../embeddings/oleObject30.bin"/><Relationship Id="rId15" Type="http://schemas.openxmlformats.org/officeDocument/2006/relationships/oleObject" Target="../embeddings/oleObject35.bin"/><Relationship Id="rId10" Type="http://schemas.openxmlformats.org/officeDocument/2006/relationships/image" Target="../media/image49.wmf"/><Relationship Id="rId4" Type="http://schemas.openxmlformats.org/officeDocument/2006/relationships/image" Target="../media/image46.wmf"/><Relationship Id="rId9" Type="http://schemas.openxmlformats.org/officeDocument/2006/relationships/oleObject" Target="../embeddings/oleObject32.bin"/><Relationship Id="rId14" Type="http://schemas.openxmlformats.org/officeDocument/2006/relationships/image" Target="../media/image51.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image" Target="../media/image54.png"/><Relationship Id="rId7" Type="http://schemas.openxmlformats.org/officeDocument/2006/relationships/oleObject" Target="../embeddings/oleObject39.bin"/><Relationship Id="rId12" Type="http://schemas.openxmlformats.org/officeDocument/2006/relationships/image" Target="../media/image53.wmf"/><Relationship Id="rId2" Type="http://schemas.openxmlformats.org/officeDocument/2006/relationships/slideLayout" Target="../slideLayouts/slideLayout4.xml"/><Relationship Id="rId1" Type="http://schemas.openxmlformats.org/officeDocument/2006/relationships/vmlDrawing" Target="../drawings/vmlDrawing5.vml"/><Relationship Id="rId6" Type="http://schemas.openxmlformats.org/officeDocument/2006/relationships/oleObject" Target="../embeddings/oleObject38.bin"/><Relationship Id="rId11" Type="http://schemas.openxmlformats.org/officeDocument/2006/relationships/oleObject" Target="../embeddings/oleObject41.bin"/><Relationship Id="rId5" Type="http://schemas.openxmlformats.org/officeDocument/2006/relationships/image" Target="../media/image50.wmf"/><Relationship Id="rId10" Type="http://schemas.openxmlformats.org/officeDocument/2006/relationships/image" Target="../media/image52.wmf"/><Relationship Id="rId4" Type="http://schemas.openxmlformats.org/officeDocument/2006/relationships/oleObject" Target="../embeddings/oleObject37.bin"/><Relationship Id="rId9" Type="http://schemas.openxmlformats.org/officeDocument/2006/relationships/oleObject" Target="../embeddings/oleObject40.bin"/></Relationships>
</file>

<file path=ppt/slides/_rels/slide22.xml.rels><?xml version="1.0" encoding="UTF-8" standalone="yes"?>
<Relationships xmlns="http://schemas.openxmlformats.org/package/2006/relationships"><Relationship Id="rId8" Type="http://schemas.openxmlformats.org/officeDocument/2006/relationships/image" Target="../media/image51.wmf"/><Relationship Id="rId13" Type="http://schemas.openxmlformats.org/officeDocument/2006/relationships/oleObject" Target="../embeddings/oleObject47.bin"/><Relationship Id="rId18" Type="http://schemas.openxmlformats.org/officeDocument/2006/relationships/image" Target="../media/image60.png"/><Relationship Id="rId3" Type="http://schemas.openxmlformats.org/officeDocument/2006/relationships/oleObject" Target="../embeddings/oleObject42.bin"/><Relationship Id="rId7" Type="http://schemas.openxmlformats.org/officeDocument/2006/relationships/oleObject" Target="../embeddings/oleObject44.bin"/><Relationship Id="rId12" Type="http://schemas.openxmlformats.org/officeDocument/2006/relationships/image" Target="../media/image57.wmf"/><Relationship Id="rId17" Type="http://schemas.openxmlformats.org/officeDocument/2006/relationships/oleObject" Target="../embeddings/oleObject49.bin"/><Relationship Id="rId2" Type="http://schemas.openxmlformats.org/officeDocument/2006/relationships/slideLayout" Target="../slideLayouts/slideLayout2.xml"/><Relationship Id="rId16" Type="http://schemas.openxmlformats.org/officeDocument/2006/relationships/image" Target="../media/image59.wmf"/><Relationship Id="rId1" Type="http://schemas.openxmlformats.org/officeDocument/2006/relationships/vmlDrawing" Target="../drawings/vmlDrawing6.vml"/><Relationship Id="rId6" Type="http://schemas.openxmlformats.org/officeDocument/2006/relationships/image" Target="../media/image52.wmf"/><Relationship Id="rId11" Type="http://schemas.openxmlformats.org/officeDocument/2006/relationships/oleObject" Target="../embeddings/oleObject46.bin"/><Relationship Id="rId5" Type="http://schemas.openxmlformats.org/officeDocument/2006/relationships/oleObject" Target="../embeddings/oleObject43.bin"/><Relationship Id="rId15" Type="http://schemas.openxmlformats.org/officeDocument/2006/relationships/oleObject" Target="../embeddings/oleObject48.bin"/><Relationship Id="rId10" Type="http://schemas.openxmlformats.org/officeDocument/2006/relationships/image" Target="../media/image56.wmf"/><Relationship Id="rId4" Type="http://schemas.openxmlformats.org/officeDocument/2006/relationships/image" Target="../media/image55.wmf"/><Relationship Id="rId9" Type="http://schemas.openxmlformats.org/officeDocument/2006/relationships/oleObject" Target="../embeddings/oleObject45.bin"/><Relationship Id="rId14" Type="http://schemas.openxmlformats.org/officeDocument/2006/relationships/image" Target="../media/image58.wmf"/></Relationships>
</file>

<file path=ppt/slides/_rels/slide2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51.bin"/><Relationship Id="rId3" Type="http://schemas.openxmlformats.org/officeDocument/2006/relationships/image" Target="../media/image64.png"/><Relationship Id="rId7" Type="http://schemas.openxmlformats.org/officeDocument/2006/relationships/image" Target="../media/image62.wmf"/><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50.bin"/><Relationship Id="rId5" Type="http://schemas.openxmlformats.org/officeDocument/2006/relationships/image" Target="../media/image66.png"/><Relationship Id="rId4" Type="http://schemas.openxmlformats.org/officeDocument/2006/relationships/image" Target="../media/image65.png"/><Relationship Id="rId9" Type="http://schemas.openxmlformats.org/officeDocument/2006/relationships/image" Target="../media/image63.wmf"/></Relationships>
</file>

<file path=ppt/slides/_rels/slide26.x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52.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69.w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53.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70.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4.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5.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6.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9.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1.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image" Target="../media/image82.emf"/><Relationship Id="rId1" Type="http://schemas.openxmlformats.org/officeDocument/2006/relationships/slideLayout" Target="../slideLayouts/slideLayout2.xml"/><Relationship Id="rId5" Type="http://schemas.openxmlformats.org/officeDocument/2006/relationships/image" Target="../media/image85.emf"/><Relationship Id="rId4" Type="http://schemas.openxmlformats.org/officeDocument/2006/relationships/image" Target="../media/image84.emf"/></Relationships>
</file>

<file path=ppt/slides/_rels/slide43.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image" Target="../media/image86.emf"/><Relationship Id="rId1" Type="http://schemas.openxmlformats.org/officeDocument/2006/relationships/slideLayout" Target="../slideLayouts/slideLayout2.xml"/><Relationship Id="rId5" Type="http://schemas.openxmlformats.org/officeDocument/2006/relationships/image" Target="../media/image89.emf"/><Relationship Id="rId4" Type="http://schemas.openxmlformats.org/officeDocument/2006/relationships/image" Target="../media/image88.emf"/></Relationships>
</file>

<file path=ppt/slides/_rels/slide44.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image" Target="../media/image91.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3.e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5.emf"/><Relationship Id="rId2" Type="http://schemas.openxmlformats.org/officeDocument/2006/relationships/image" Target="../media/image94.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97.emf"/><Relationship Id="rId2" Type="http://schemas.openxmlformats.org/officeDocument/2006/relationships/image" Target="../media/image96.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image" Target="../media/image99.emf"/><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2.png"/><Relationship Id="rId1" Type="http://schemas.openxmlformats.org/officeDocument/2006/relationships/slideLayout" Target="../slideLayouts/slideLayout2.xml"/><Relationship Id="rId5" Type="http://schemas.openxmlformats.org/officeDocument/2006/relationships/image" Target="../media/image105.png"/><Relationship Id="rId4" Type="http://schemas.openxmlformats.org/officeDocument/2006/relationships/image" Target="../media/image104.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2.xml"/><Relationship Id="rId5" Type="http://schemas.openxmlformats.org/officeDocument/2006/relationships/image" Target="../media/image109.png"/><Relationship Id="rId4" Type="http://schemas.openxmlformats.org/officeDocument/2006/relationships/image" Target="../media/image108.png"/></Relationships>
</file>

<file path=ppt/slides/_rels/slide58.xml.rels><?xml version="1.0" encoding="UTF-8" standalone="yes"?>
<Relationships xmlns="http://schemas.openxmlformats.org/package/2006/relationships"><Relationship Id="rId3" Type="http://schemas.openxmlformats.org/officeDocument/2006/relationships/image" Target="../media/image91.emf"/><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79.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image" Target="../media/image111.png"/><Relationship Id="rId1" Type="http://schemas.openxmlformats.org/officeDocument/2006/relationships/slideLayout" Target="../slideLayouts/slideLayout2.xml"/><Relationship Id="rId5" Type="http://schemas.openxmlformats.org/officeDocument/2006/relationships/image" Target="../media/image114.png"/><Relationship Id="rId4" Type="http://schemas.openxmlformats.org/officeDocument/2006/relationships/image" Target="../media/image113.png"/></Relationships>
</file>

<file path=ppt/slides/_rels/slide61.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5.bin"/><Relationship Id="rId13" Type="http://schemas.openxmlformats.org/officeDocument/2006/relationships/oleObject" Target="../embeddings/oleObject10.bin"/><Relationship Id="rId18" Type="http://schemas.openxmlformats.org/officeDocument/2006/relationships/oleObject" Target="../embeddings/oleObject15.bin"/><Relationship Id="rId3" Type="http://schemas.openxmlformats.org/officeDocument/2006/relationships/oleObject" Target="../embeddings/oleObject1.bin"/><Relationship Id="rId21" Type="http://schemas.openxmlformats.org/officeDocument/2006/relationships/image" Target="../media/image5.wmf"/><Relationship Id="rId7" Type="http://schemas.openxmlformats.org/officeDocument/2006/relationships/oleObject" Target="../embeddings/oleObject4.bin"/><Relationship Id="rId12" Type="http://schemas.openxmlformats.org/officeDocument/2006/relationships/oleObject" Target="../embeddings/oleObject9.bin"/><Relationship Id="rId17" Type="http://schemas.openxmlformats.org/officeDocument/2006/relationships/oleObject" Target="../embeddings/oleObject14.bin"/><Relationship Id="rId2" Type="http://schemas.openxmlformats.org/officeDocument/2006/relationships/slideLayout" Target="../slideLayouts/slideLayout2.xml"/><Relationship Id="rId16" Type="http://schemas.openxmlformats.org/officeDocument/2006/relationships/oleObject" Target="../embeddings/oleObject13.bin"/><Relationship Id="rId20" Type="http://schemas.openxmlformats.org/officeDocument/2006/relationships/oleObject" Target="../embeddings/oleObject17.bin"/><Relationship Id="rId1" Type="http://schemas.openxmlformats.org/officeDocument/2006/relationships/vmlDrawing" Target="../drawings/vmlDrawing1.vml"/><Relationship Id="rId6" Type="http://schemas.openxmlformats.org/officeDocument/2006/relationships/oleObject" Target="../embeddings/oleObject3.bin"/><Relationship Id="rId11" Type="http://schemas.openxmlformats.org/officeDocument/2006/relationships/oleObject" Target="../embeddings/oleObject8.bin"/><Relationship Id="rId5" Type="http://schemas.openxmlformats.org/officeDocument/2006/relationships/oleObject" Target="../embeddings/oleObject2.bin"/><Relationship Id="rId15" Type="http://schemas.openxmlformats.org/officeDocument/2006/relationships/oleObject" Target="../embeddings/oleObject12.bin"/><Relationship Id="rId23" Type="http://schemas.openxmlformats.org/officeDocument/2006/relationships/image" Target="../media/image6.wmf"/><Relationship Id="rId10" Type="http://schemas.openxmlformats.org/officeDocument/2006/relationships/oleObject" Target="../embeddings/oleObject7.bin"/><Relationship Id="rId19" Type="http://schemas.openxmlformats.org/officeDocument/2006/relationships/oleObject" Target="../embeddings/oleObject16.bin"/><Relationship Id="rId4" Type="http://schemas.openxmlformats.org/officeDocument/2006/relationships/image" Target="../media/image4.wmf"/><Relationship Id="rId9" Type="http://schemas.openxmlformats.org/officeDocument/2006/relationships/oleObject" Target="../embeddings/oleObject6.bin"/><Relationship Id="rId14" Type="http://schemas.openxmlformats.org/officeDocument/2006/relationships/oleObject" Target="../embeddings/oleObject11.bin"/><Relationship Id="rId22" Type="http://schemas.openxmlformats.org/officeDocument/2006/relationships/oleObject" Target="../embeddings/oleObject18.bin"/></Relationships>
</file>

<file path=ppt/slides/_rels/slide9.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oleObject" Target="../embeddings/oleObject24.bin"/><Relationship Id="rId3" Type="http://schemas.openxmlformats.org/officeDocument/2006/relationships/oleObject" Target="../embeddings/oleObject19.bin"/><Relationship Id="rId7" Type="http://schemas.openxmlformats.org/officeDocument/2006/relationships/oleObject" Target="../embeddings/oleObject21.bin"/><Relationship Id="rId12"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8.wmf"/><Relationship Id="rId11" Type="http://schemas.openxmlformats.org/officeDocument/2006/relationships/oleObject" Target="../embeddings/oleObject23.bin"/><Relationship Id="rId5" Type="http://schemas.openxmlformats.org/officeDocument/2006/relationships/oleObject" Target="../embeddings/oleObject20.bin"/><Relationship Id="rId10" Type="http://schemas.openxmlformats.org/officeDocument/2006/relationships/image" Target="../media/image10.wmf"/><Relationship Id="rId4" Type="http://schemas.openxmlformats.org/officeDocument/2006/relationships/image" Target="../media/image7.wmf"/><Relationship Id="rId9" Type="http://schemas.openxmlformats.org/officeDocument/2006/relationships/oleObject" Target="../embeddings/oleObject22.bin"/><Relationship Id="rId14" Type="http://schemas.openxmlformats.org/officeDocument/2006/relationships/image" Target="../media/image12.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GB" smtClean="0"/>
              <a:t>Summary</a:t>
            </a:r>
            <a:endParaRPr lang="en-US" smtClean="0"/>
          </a:p>
        </p:txBody>
      </p:sp>
      <p:sp>
        <p:nvSpPr>
          <p:cNvPr id="17411" name="Content Placeholder 2"/>
          <p:cNvSpPr>
            <a:spLocks noGrp="1"/>
          </p:cNvSpPr>
          <p:nvPr>
            <p:ph idx="1"/>
          </p:nvPr>
        </p:nvSpPr>
        <p:spPr>
          <a:xfrm>
            <a:off x="550863" y="1700213"/>
            <a:ext cx="9001125" cy="4681537"/>
          </a:xfrm>
        </p:spPr>
        <p:txBody>
          <a:bodyPr/>
          <a:lstStyle/>
          <a:p>
            <a:pPr eaLnBrk="1" hangingPunct="1"/>
            <a:r>
              <a:rPr lang="en-US" smtClean="0"/>
              <a:t>Uncertainty and variability are distinct concepts</a:t>
            </a:r>
          </a:p>
          <a:p>
            <a:pPr eaLnBrk="1" hangingPunct="1"/>
            <a:r>
              <a:rPr lang="en-US" smtClean="0"/>
              <a:t>Model assumptions must be explicit, interpretable, testable, and related to past volatility</a:t>
            </a:r>
          </a:p>
          <a:p>
            <a:pPr eaLnBrk="1" hangingPunct="1"/>
            <a:r>
              <a:rPr lang="en-US" smtClean="0"/>
              <a:t>Bootstrap technique- a powerful diagnostic tool</a:t>
            </a:r>
          </a:p>
          <a:p>
            <a:pPr eaLnBrk="1" hangingPunct="1"/>
            <a:r>
              <a:rPr lang="en-US" smtClean="0"/>
              <a:t>Regression formulation of standard link ratio methods and extensions – The Extended Link Ratio Family (ELRF) modeling framework includes Mack, Murphy &amp; much more</a:t>
            </a:r>
          </a:p>
          <a:p>
            <a:pPr eaLnBrk="1" hangingPunct="1"/>
            <a:r>
              <a:rPr lang="en-US" smtClean="0"/>
              <a:t>Mack, equivalently, volume weighted average (CL) link ratios do not distinguish between development and accident periods! It’s the same arithmetic irrespective of the statistical features in the data</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AFB52FEF-D207-4359-81DB-8DA78FA81395}" type="slidenum">
              <a:rPr lang="en-US" smtClean="0"/>
              <a:pPr fontAlgn="base">
                <a:spcBef>
                  <a:spcPct val="0"/>
                </a:spcBef>
                <a:spcAft>
                  <a:spcPct val="0"/>
                </a:spcAft>
                <a:defRPr/>
              </a:pPr>
              <a:t>0</a:t>
            </a:fld>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Log Normal Versus Normal</a:t>
            </a:r>
            <a:endParaRPr lang="en-US" sz="2400" dirty="0"/>
          </a:p>
        </p:txBody>
      </p:sp>
      <p:sp>
        <p:nvSpPr>
          <p:cNvPr id="3" name="Content Placeholder 2"/>
          <p:cNvSpPr>
            <a:spLocks noGrp="1"/>
          </p:cNvSpPr>
          <p:nvPr>
            <p:ph idx="1"/>
          </p:nvPr>
        </p:nvSpPr>
        <p:spPr/>
        <p:txBody>
          <a:bodyPr/>
          <a:lstStyle/>
          <a:p>
            <a:pPr>
              <a:buNone/>
            </a:pPr>
            <a:endParaRPr lang="en-US" dirty="0"/>
          </a:p>
        </p:txBody>
      </p:sp>
      <p:pic>
        <p:nvPicPr>
          <p:cNvPr id="4" name="Picture 19"/>
          <p:cNvPicPr>
            <a:picLocks noChangeAspect="1" noChangeArrowheads="1"/>
          </p:cNvPicPr>
          <p:nvPr/>
        </p:nvPicPr>
        <p:blipFill>
          <a:blip r:embed="rId2" cstate="print"/>
          <a:srcRect/>
          <a:stretch>
            <a:fillRect/>
          </a:stretch>
        </p:blipFill>
        <p:spPr bwMode="auto">
          <a:xfrm>
            <a:off x="1510813" y="2897372"/>
            <a:ext cx="6729544" cy="3230563"/>
          </a:xfrm>
          <a:prstGeom prst="rect">
            <a:avLst/>
          </a:prstGeom>
          <a:noFill/>
          <a:ln w="9525">
            <a:noFill/>
            <a:miter lim="800000"/>
            <a:headEnd/>
            <a:tailEnd/>
          </a:ln>
          <a:effectLst/>
        </p:spPr>
      </p:pic>
      <p:pic>
        <p:nvPicPr>
          <p:cNvPr id="5" name="Picture 20"/>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158801" y="5678938"/>
            <a:ext cx="560652" cy="236538"/>
          </a:xfrm>
          <a:prstGeom prst="rect">
            <a:avLst/>
          </a:prstGeom>
          <a:noFill/>
        </p:spPr>
      </p:pic>
      <p:pic>
        <p:nvPicPr>
          <p:cNvPr id="6" name="Picture 23"/>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938887" y="5561668"/>
            <a:ext cx="1205575" cy="434975"/>
          </a:xfrm>
          <a:prstGeom prst="rect">
            <a:avLst/>
          </a:prstGeom>
          <a:noFill/>
        </p:spPr>
      </p:pic>
      <p:cxnSp>
        <p:nvCxnSpPr>
          <p:cNvPr id="7" name="Straight Connector 6"/>
          <p:cNvCxnSpPr/>
          <p:nvPr/>
        </p:nvCxnSpPr>
        <p:spPr>
          <a:xfrm>
            <a:off x="3509614" y="3968436"/>
            <a:ext cx="0" cy="1584176"/>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221500" y="4580712"/>
            <a:ext cx="0" cy="936104"/>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pic>
        <p:nvPicPr>
          <p:cNvPr id="9" name="Picture 1"/>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286595" y="1196752"/>
            <a:ext cx="1838777" cy="432048"/>
          </a:xfrm>
          <a:prstGeom prst="rect">
            <a:avLst/>
          </a:prstGeom>
          <a:noFill/>
        </p:spPr>
      </p:pic>
      <p:pic>
        <p:nvPicPr>
          <p:cNvPr id="10" name="Picture 4"/>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3938887" y="1124747"/>
            <a:ext cx="1716191" cy="523525"/>
          </a:xfrm>
          <a:prstGeom prst="rect">
            <a:avLst/>
          </a:prstGeom>
          <a:noFill/>
        </p:spPr>
      </p:pic>
      <p:sp>
        <p:nvSpPr>
          <p:cNvPr id="11" name="TextBox 10"/>
          <p:cNvSpPr txBox="1"/>
          <p:nvPr/>
        </p:nvSpPr>
        <p:spPr>
          <a:xfrm>
            <a:off x="5733088" y="1142853"/>
            <a:ext cx="2652295" cy="461665"/>
          </a:xfrm>
          <a:prstGeom prst="rect">
            <a:avLst/>
          </a:prstGeom>
          <a:noFill/>
        </p:spPr>
        <p:txBody>
          <a:bodyPr wrap="square" rtlCol="0">
            <a:spAutoFit/>
          </a:bodyPr>
          <a:lstStyle/>
          <a:p>
            <a:pPr fontAlgn="auto">
              <a:spcBef>
                <a:spcPts val="0"/>
              </a:spcBef>
              <a:spcAft>
                <a:spcPts val="0"/>
              </a:spcAft>
            </a:pPr>
            <a:r>
              <a:rPr lang="en-US" sz="2400" dirty="0" smtClean="0">
                <a:solidFill>
                  <a:prstClr val="black"/>
                </a:solidFill>
                <a:latin typeface="Calibri"/>
              </a:rPr>
              <a:t>lognormal</a:t>
            </a:r>
            <a:endParaRPr lang="en-US" sz="2400" dirty="0">
              <a:solidFill>
                <a:prstClr val="black"/>
              </a:solidFill>
              <a:latin typeface="Calibri"/>
            </a:endParaRPr>
          </a:p>
        </p:txBody>
      </p:sp>
      <p:pic>
        <p:nvPicPr>
          <p:cNvPr id="12" name="Picture 10"/>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905315" y="1634525"/>
            <a:ext cx="3597095" cy="816686"/>
          </a:xfrm>
          <a:prstGeom prst="rect">
            <a:avLst/>
          </a:prstGeom>
          <a:noFill/>
        </p:spPr>
      </p:pic>
      <p:pic>
        <p:nvPicPr>
          <p:cNvPr id="13" name="Picture 15"/>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1130577" y="1832443"/>
            <a:ext cx="3285781" cy="432048"/>
          </a:xfrm>
          <a:prstGeom prst="rect">
            <a:avLst/>
          </a:prstGeom>
          <a:noFill/>
        </p:spPr>
      </p:pic>
      <p:pic>
        <p:nvPicPr>
          <p:cNvPr id="14" name="Picture 26"/>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2846765" y="2394145"/>
            <a:ext cx="4002448" cy="504056"/>
          </a:xfrm>
          <a:prstGeom prst="rect">
            <a:avLst/>
          </a:prstGeom>
          <a:noFill/>
        </p:spPr>
      </p:pic>
      <p:pic>
        <p:nvPicPr>
          <p:cNvPr id="15" name="Picture 14" descr="InsurewareLogo9"/>
          <p:cNvPicPr>
            <a:picLocks noChangeAspect="1" noChangeArrowheads="1"/>
          </p:cNvPicPr>
          <p:nvPr/>
        </p:nvPicPr>
        <p:blipFill>
          <a:blip r:embed="rId10" cstate="print"/>
          <a:srcRect/>
          <a:stretch>
            <a:fillRect/>
          </a:stretch>
        </p:blipFill>
        <p:spPr bwMode="auto">
          <a:xfrm>
            <a:off x="0" y="6114346"/>
            <a:ext cx="3002783" cy="743654"/>
          </a:xfrm>
          <a:prstGeom prst="rect">
            <a:avLst/>
          </a:prstGeom>
          <a:noFill/>
          <a:ln w="9525">
            <a:noFill/>
            <a:miter lim="800000"/>
            <a:headEnd/>
            <a:tailEnd/>
          </a:ln>
        </p:spPr>
      </p:pic>
    </p:spTree>
    <p:extLst>
      <p:ext uri="{BB962C8B-B14F-4D97-AF65-F5344CB8AC3E}">
        <p14:creationId xmlns:p14="http://schemas.microsoft.com/office/powerpoint/2010/main" val="32358037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Weighted Least Square Regression</a:t>
            </a:r>
            <a:br>
              <a:rPr lang="en-US" sz="2400" dirty="0" smtClean="0"/>
            </a:br>
            <a:endParaRPr lang="en-US" sz="2400" dirty="0"/>
          </a:p>
        </p:txBody>
      </p:sp>
      <p:sp>
        <p:nvSpPr>
          <p:cNvPr id="3" name="Content Placeholder 2"/>
          <p:cNvSpPr>
            <a:spLocks noGrp="1"/>
          </p:cNvSpPr>
          <p:nvPr>
            <p:ph idx="1"/>
          </p:nvPr>
        </p:nvSpPr>
        <p:spPr/>
        <p:txBody>
          <a:bodyPr/>
          <a:lstStyle/>
          <a:p>
            <a:endParaRPr lang="en-US" dirty="0"/>
          </a:p>
        </p:txBody>
      </p:sp>
      <p:pic>
        <p:nvPicPr>
          <p:cNvPr id="4" name="Picture 4"/>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052568" y="2407358"/>
            <a:ext cx="2926261" cy="648072"/>
          </a:xfrm>
          <a:prstGeom prst="rect">
            <a:avLst/>
          </a:prstGeom>
          <a:noFill/>
        </p:spPr>
      </p:pic>
      <p:pic>
        <p:nvPicPr>
          <p:cNvPr id="5" name="Picture 7"/>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973669" y="2398721"/>
            <a:ext cx="3962529" cy="648072"/>
          </a:xfrm>
          <a:prstGeom prst="rect">
            <a:avLst/>
          </a:prstGeom>
          <a:noFill/>
        </p:spPr>
      </p:pic>
      <p:pic>
        <p:nvPicPr>
          <p:cNvPr id="6" name="Picture 10"/>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3782871" y="3469374"/>
            <a:ext cx="1482164" cy="836400"/>
          </a:xfrm>
          <a:prstGeom prst="rect">
            <a:avLst/>
          </a:prstGeom>
          <a:noFill/>
        </p:spPr>
      </p:pic>
      <p:pic>
        <p:nvPicPr>
          <p:cNvPr id="7" name="Picture 1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2300705" y="4764684"/>
            <a:ext cx="4922500" cy="720080"/>
          </a:xfrm>
          <a:prstGeom prst="rect">
            <a:avLst/>
          </a:prstGeom>
          <a:noFill/>
        </p:spPr>
      </p:pic>
      <p:pic>
        <p:nvPicPr>
          <p:cNvPr id="8" name="Picture 7" descr="InsurewareLogo9"/>
          <p:cNvPicPr>
            <a:picLocks noChangeAspect="1" noChangeArrowheads="1"/>
          </p:cNvPicPr>
          <p:nvPr/>
        </p:nvPicPr>
        <p:blipFill>
          <a:blip r:embed="rId6" cstate="print"/>
          <a:srcRect/>
          <a:stretch>
            <a:fillRect/>
          </a:stretch>
        </p:blipFill>
        <p:spPr bwMode="auto">
          <a:xfrm>
            <a:off x="0" y="6114346"/>
            <a:ext cx="3002783" cy="743654"/>
          </a:xfrm>
          <a:prstGeom prst="rect">
            <a:avLst/>
          </a:prstGeom>
          <a:noFill/>
          <a:ln w="9525">
            <a:noFill/>
            <a:miter lim="800000"/>
            <a:headEnd/>
            <a:tailEnd/>
          </a:ln>
        </p:spPr>
      </p:pic>
      <p:sp>
        <p:nvSpPr>
          <p:cNvPr id="9" name="TextBox 8"/>
          <p:cNvSpPr txBox="1"/>
          <p:nvPr/>
        </p:nvSpPr>
        <p:spPr>
          <a:xfrm>
            <a:off x="1130575" y="1674481"/>
            <a:ext cx="3978442" cy="400110"/>
          </a:xfrm>
          <a:prstGeom prst="rect">
            <a:avLst/>
          </a:prstGeom>
          <a:noFill/>
        </p:spPr>
        <p:txBody>
          <a:bodyPr wrap="square" rtlCol="0">
            <a:spAutoFit/>
          </a:bodyPr>
          <a:lstStyle/>
          <a:p>
            <a:pPr fontAlgn="auto">
              <a:spcBef>
                <a:spcPts val="0"/>
              </a:spcBef>
              <a:spcAft>
                <a:spcPts val="0"/>
              </a:spcAft>
            </a:pPr>
            <a:r>
              <a:rPr lang="en-US" sz="2000" dirty="0" smtClean="0">
                <a:solidFill>
                  <a:prstClr val="black"/>
                </a:solidFill>
                <a:latin typeface="Calibri"/>
              </a:rPr>
              <a:t>Observed data: Number of pairs</a:t>
            </a:r>
            <a:endParaRPr lang="en-US" sz="2000" dirty="0">
              <a:solidFill>
                <a:prstClr val="black"/>
              </a:solidFill>
              <a:latin typeface="Calibri"/>
            </a:endParaRPr>
          </a:p>
        </p:txBody>
      </p:sp>
      <p:pic>
        <p:nvPicPr>
          <p:cNvPr id="10" name="Picture 20"/>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4953451" y="1700808"/>
            <a:ext cx="2350726" cy="360040"/>
          </a:xfrm>
          <a:prstGeom prst="rect">
            <a:avLst/>
          </a:prstGeom>
          <a:noFill/>
        </p:spPr>
      </p:pic>
      <p:pic>
        <p:nvPicPr>
          <p:cNvPr id="11" name="Picture 1"/>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3266684" y="998834"/>
            <a:ext cx="3808243" cy="432048"/>
          </a:xfrm>
          <a:prstGeom prst="rect">
            <a:avLst/>
          </a:prstGeom>
          <a:noFill/>
        </p:spPr>
      </p:pic>
      <p:sp>
        <p:nvSpPr>
          <p:cNvPr id="12" name="TextBox 11"/>
          <p:cNvSpPr txBox="1"/>
          <p:nvPr/>
        </p:nvSpPr>
        <p:spPr>
          <a:xfrm>
            <a:off x="1052566" y="962209"/>
            <a:ext cx="417102" cy="461665"/>
          </a:xfrm>
          <a:prstGeom prst="rect">
            <a:avLst/>
          </a:prstGeom>
          <a:noFill/>
        </p:spPr>
        <p:txBody>
          <a:bodyPr wrap="none" rtlCol="0">
            <a:spAutoFit/>
          </a:bodyPr>
          <a:lstStyle/>
          <a:p>
            <a:pPr fontAlgn="auto">
              <a:spcBef>
                <a:spcPts val="0"/>
              </a:spcBef>
              <a:spcAft>
                <a:spcPts val="0"/>
              </a:spcAft>
            </a:pPr>
            <a:r>
              <a:rPr lang="en-US" sz="2400" dirty="0" smtClean="0">
                <a:solidFill>
                  <a:prstClr val="black"/>
                </a:solidFill>
                <a:latin typeface="Calibri"/>
              </a:rPr>
              <a:t>1.</a:t>
            </a:r>
            <a:endParaRPr lang="en-US" sz="2400" dirty="0">
              <a:solidFill>
                <a:prstClr val="black"/>
              </a:solidFill>
              <a:latin typeface="Calibri"/>
            </a:endParaRPr>
          </a:p>
        </p:txBody>
      </p:sp>
    </p:spTree>
    <p:extLst>
      <p:ext uri="{BB962C8B-B14F-4D97-AF65-F5344CB8AC3E}">
        <p14:creationId xmlns:p14="http://schemas.microsoft.com/office/powerpoint/2010/main" val="15978666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TextBox 3"/>
          <p:cNvSpPr txBox="1"/>
          <p:nvPr/>
        </p:nvSpPr>
        <p:spPr>
          <a:xfrm>
            <a:off x="1052566" y="962209"/>
            <a:ext cx="417102" cy="461665"/>
          </a:xfrm>
          <a:prstGeom prst="rect">
            <a:avLst/>
          </a:prstGeom>
          <a:noFill/>
        </p:spPr>
        <p:txBody>
          <a:bodyPr wrap="none" rtlCol="0">
            <a:spAutoFit/>
          </a:bodyPr>
          <a:lstStyle/>
          <a:p>
            <a:pPr fontAlgn="auto">
              <a:spcBef>
                <a:spcPts val="0"/>
              </a:spcBef>
              <a:spcAft>
                <a:spcPts val="0"/>
              </a:spcAft>
            </a:pPr>
            <a:r>
              <a:rPr lang="en-US" sz="2400" dirty="0" smtClean="0">
                <a:solidFill>
                  <a:prstClr val="black"/>
                </a:solidFill>
                <a:latin typeface="Calibri"/>
              </a:rPr>
              <a:t>2.</a:t>
            </a:r>
            <a:endParaRPr lang="en-US" sz="2400" dirty="0">
              <a:solidFill>
                <a:prstClr val="black"/>
              </a:solidFill>
              <a:latin typeface="Calibri"/>
            </a:endParaRPr>
          </a:p>
        </p:txBody>
      </p:sp>
      <p:pic>
        <p:nvPicPr>
          <p:cNvPr id="5"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066681" y="936295"/>
            <a:ext cx="4602511" cy="487126"/>
          </a:xfrm>
          <a:prstGeom prst="rect">
            <a:avLst/>
          </a:prstGeom>
          <a:noFill/>
        </p:spPr>
      </p:pic>
      <p:pic>
        <p:nvPicPr>
          <p:cNvPr id="6" name="Picture 4"/>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830850" y="1828384"/>
            <a:ext cx="5304590" cy="657435"/>
          </a:xfrm>
          <a:prstGeom prst="rect">
            <a:avLst/>
          </a:prstGeom>
          <a:noFill/>
        </p:spPr>
      </p:pic>
      <p:pic>
        <p:nvPicPr>
          <p:cNvPr id="7"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2222697" y="3045961"/>
            <a:ext cx="4127368" cy="432048"/>
          </a:xfrm>
          <a:prstGeom prst="rect">
            <a:avLst/>
          </a:prstGeom>
          <a:noFill/>
        </p:spPr>
      </p:pic>
      <p:pic>
        <p:nvPicPr>
          <p:cNvPr id="8" name="Picture 10"/>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598629" y="4246269"/>
            <a:ext cx="6006667" cy="888597"/>
          </a:xfrm>
          <a:prstGeom prst="rect">
            <a:avLst/>
          </a:prstGeom>
          <a:noFill/>
        </p:spPr>
      </p:pic>
      <p:pic>
        <p:nvPicPr>
          <p:cNvPr id="9" name="Picture 8" descr="InsurewareLogo9"/>
          <p:cNvPicPr>
            <a:picLocks noChangeAspect="1" noChangeArrowheads="1"/>
          </p:cNvPicPr>
          <p:nvPr/>
        </p:nvPicPr>
        <p:blipFill>
          <a:blip r:embed="rId6" cstate="print"/>
          <a:srcRect/>
          <a:stretch>
            <a:fillRect/>
          </a:stretch>
        </p:blipFill>
        <p:spPr bwMode="auto">
          <a:xfrm>
            <a:off x="0" y="6114346"/>
            <a:ext cx="3002783" cy="743654"/>
          </a:xfrm>
          <a:prstGeom prst="rect">
            <a:avLst/>
          </a:prstGeom>
          <a:noFill/>
          <a:ln w="9525">
            <a:noFill/>
            <a:miter lim="800000"/>
            <a:headEnd/>
            <a:tailEnd/>
          </a:ln>
        </p:spPr>
      </p:pic>
    </p:spTree>
    <p:extLst>
      <p:ext uri="{BB962C8B-B14F-4D97-AF65-F5344CB8AC3E}">
        <p14:creationId xmlns:p14="http://schemas.microsoft.com/office/powerpoint/2010/main" val="41424585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1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08583" y="908720"/>
            <a:ext cx="860712" cy="432048"/>
          </a:xfrm>
          <a:prstGeom prst="rect">
            <a:avLst/>
          </a:prstGeom>
          <a:noFill/>
        </p:spPr>
      </p:pic>
      <p:pic>
        <p:nvPicPr>
          <p:cNvPr id="5" name="Picture 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208584" y="2564904"/>
            <a:ext cx="860712" cy="432048"/>
          </a:xfrm>
          <a:prstGeom prst="rect">
            <a:avLst/>
          </a:prstGeom>
          <a:noFill/>
        </p:spPr>
      </p:pic>
      <p:pic>
        <p:nvPicPr>
          <p:cNvPr id="6" name="Picture 5" descr="InsurewareLogo9"/>
          <p:cNvPicPr>
            <a:picLocks noChangeAspect="1" noChangeArrowheads="1"/>
          </p:cNvPicPr>
          <p:nvPr/>
        </p:nvPicPr>
        <p:blipFill>
          <a:blip r:embed="rId4" cstate="print"/>
          <a:srcRect/>
          <a:stretch>
            <a:fillRect/>
          </a:stretch>
        </p:blipFill>
        <p:spPr bwMode="auto">
          <a:xfrm>
            <a:off x="0" y="6114346"/>
            <a:ext cx="3002783" cy="743654"/>
          </a:xfrm>
          <a:prstGeom prst="rect">
            <a:avLst/>
          </a:prstGeom>
          <a:noFill/>
          <a:ln w="9525">
            <a:noFill/>
            <a:miter lim="800000"/>
            <a:headEnd/>
            <a:tailEnd/>
          </a:ln>
        </p:spPr>
      </p:pic>
      <p:sp>
        <p:nvSpPr>
          <p:cNvPr id="7" name="TextBox 6"/>
          <p:cNvSpPr txBox="1"/>
          <p:nvPr/>
        </p:nvSpPr>
        <p:spPr>
          <a:xfrm>
            <a:off x="2378714" y="836715"/>
            <a:ext cx="2574286" cy="461665"/>
          </a:xfrm>
          <a:prstGeom prst="rect">
            <a:avLst/>
          </a:prstGeom>
          <a:noFill/>
        </p:spPr>
        <p:txBody>
          <a:bodyPr wrap="square" rtlCol="0">
            <a:spAutoFit/>
          </a:bodyPr>
          <a:lstStyle/>
          <a:p>
            <a:pPr fontAlgn="auto">
              <a:spcBef>
                <a:spcPts val="0"/>
              </a:spcBef>
              <a:spcAft>
                <a:spcPts val="0"/>
              </a:spcAft>
            </a:pPr>
            <a:r>
              <a:rPr lang="en-US" sz="2400" dirty="0" smtClean="0">
                <a:solidFill>
                  <a:prstClr val="black"/>
                </a:solidFill>
                <a:latin typeface="Calibri"/>
              </a:rPr>
              <a:t>(Mack Method)</a:t>
            </a:r>
            <a:endParaRPr lang="en-US" sz="2400" dirty="0">
              <a:solidFill>
                <a:prstClr val="black"/>
              </a:solidFill>
              <a:latin typeface="Calibri"/>
            </a:endParaRPr>
          </a:p>
        </p:txBody>
      </p:sp>
      <p:pic>
        <p:nvPicPr>
          <p:cNvPr id="8" name="Picture 7"/>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988671" y="1556792"/>
            <a:ext cx="1065420" cy="792088"/>
          </a:xfrm>
          <a:prstGeom prst="rect">
            <a:avLst/>
          </a:prstGeom>
          <a:noFill/>
        </p:spPr>
      </p:pic>
      <p:pic>
        <p:nvPicPr>
          <p:cNvPr id="9" name="Picture 10"/>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988672" y="3212976"/>
            <a:ext cx="1374973" cy="720080"/>
          </a:xfrm>
          <a:prstGeom prst="rect">
            <a:avLst/>
          </a:prstGeom>
          <a:noFill/>
        </p:spPr>
      </p:pic>
      <p:pic>
        <p:nvPicPr>
          <p:cNvPr id="10" name="Picture 13"/>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1208584" y="4293096"/>
            <a:ext cx="860712" cy="432048"/>
          </a:xfrm>
          <a:prstGeom prst="rect">
            <a:avLst/>
          </a:prstGeom>
          <a:noFill/>
        </p:spPr>
      </p:pic>
      <p:pic>
        <p:nvPicPr>
          <p:cNvPr id="11" name="Picture 16"/>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2066679" y="5013179"/>
            <a:ext cx="1248139" cy="794755"/>
          </a:xfrm>
          <a:prstGeom prst="rect">
            <a:avLst/>
          </a:prstGeom>
          <a:noFill/>
        </p:spPr>
      </p:pic>
      <p:sp>
        <p:nvSpPr>
          <p:cNvPr id="12" name="TextBox 11"/>
          <p:cNvSpPr txBox="1"/>
          <p:nvPr/>
        </p:nvSpPr>
        <p:spPr>
          <a:xfrm>
            <a:off x="3938887" y="3284984"/>
            <a:ext cx="4056451" cy="461665"/>
          </a:xfrm>
          <a:prstGeom prst="rect">
            <a:avLst/>
          </a:prstGeom>
          <a:noFill/>
        </p:spPr>
        <p:txBody>
          <a:bodyPr wrap="square" rtlCol="0">
            <a:spAutoFit/>
          </a:bodyPr>
          <a:lstStyle/>
          <a:p>
            <a:pPr fontAlgn="auto">
              <a:spcBef>
                <a:spcPts val="0"/>
              </a:spcBef>
              <a:spcAft>
                <a:spcPts val="0"/>
              </a:spcAft>
            </a:pPr>
            <a:r>
              <a:rPr lang="en-US" sz="2400" dirty="0" smtClean="0">
                <a:solidFill>
                  <a:prstClr val="black"/>
                </a:solidFill>
                <a:latin typeface="Calibri"/>
              </a:rPr>
              <a:t>Arithmetic Average</a:t>
            </a:r>
            <a:endParaRPr lang="en-US" sz="2400" dirty="0">
              <a:solidFill>
                <a:prstClr val="black"/>
              </a:solidFill>
              <a:latin typeface="Calibri"/>
            </a:endParaRPr>
          </a:p>
        </p:txBody>
      </p:sp>
      <p:sp>
        <p:nvSpPr>
          <p:cNvPr id="13" name="TextBox 12"/>
          <p:cNvSpPr txBox="1"/>
          <p:nvPr/>
        </p:nvSpPr>
        <p:spPr>
          <a:xfrm>
            <a:off x="3840363" y="1628803"/>
            <a:ext cx="3978442" cy="461665"/>
          </a:xfrm>
          <a:prstGeom prst="rect">
            <a:avLst/>
          </a:prstGeom>
          <a:noFill/>
        </p:spPr>
        <p:txBody>
          <a:bodyPr wrap="square" rtlCol="0">
            <a:spAutoFit/>
          </a:bodyPr>
          <a:lstStyle/>
          <a:p>
            <a:pPr fontAlgn="auto">
              <a:spcBef>
                <a:spcPts val="0"/>
              </a:spcBef>
              <a:spcAft>
                <a:spcPts val="0"/>
              </a:spcAft>
            </a:pPr>
            <a:r>
              <a:rPr lang="en-US" sz="2400" dirty="0" smtClean="0">
                <a:solidFill>
                  <a:prstClr val="black"/>
                </a:solidFill>
                <a:latin typeface="Calibri"/>
              </a:rPr>
              <a:t>Volume Weighted Average</a:t>
            </a:r>
            <a:endParaRPr lang="en-US" sz="2400" dirty="0">
              <a:solidFill>
                <a:prstClr val="black"/>
              </a:solidFill>
              <a:latin typeface="Calibri"/>
            </a:endParaRPr>
          </a:p>
        </p:txBody>
      </p:sp>
      <p:sp>
        <p:nvSpPr>
          <p:cNvPr id="14" name="TextBox 13"/>
          <p:cNvSpPr txBox="1"/>
          <p:nvPr/>
        </p:nvSpPr>
        <p:spPr>
          <a:xfrm>
            <a:off x="4005463" y="5148919"/>
            <a:ext cx="4769962" cy="461665"/>
          </a:xfrm>
          <a:prstGeom prst="rect">
            <a:avLst/>
          </a:prstGeom>
          <a:noFill/>
        </p:spPr>
        <p:txBody>
          <a:bodyPr wrap="square" rtlCol="0">
            <a:spAutoFit/>
          </a:bodyPr>
          <a:lstStyle/>
          <a:p>
            <a:pPr fontAlgn="auto">
              <a:spcBef>
                <a:spcPts val="0"/>
              </a:spcBef>
              <a:spcAft>
                <a:spcPts val="0"/>
              </a:spcAft>
            </a:pPr>
            <a:r>
              <a:rPr lang="en-US" sz="2400" dirty="0" smtClean="0">
                <a:solidFill>
                  <a:prstClr val="black"/>
                </a:solidFill>
                <a:latin typeface="Calibri"/>
              </a:rPr>
              <a:t>Volume Square Weighted Average</a:t>
            </a:r>
            <a:endParaRPr lang="en-US" sz="2400" dirty="0">
              <a:solidFill>
                <a:prstClr val="black"/>
              </a:solidFill>
              <a:latin typeface="Calibri"/>
            </a:endParaRPr>
          </a:p>
        </p:txBody>
      </p:sp>
    </p:spTree>
    <p:extLst>
      <p:ext uri="{BB962C8B-B14F-4D97-AF65-F5344CB8AC3E}">
        <p14:creationId xmlns:p14="http://schemas.microsoft.com/office/powerpoint/2010/main" val="16139525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pPr eaLnBrk="1" hangingPunct="1"/>
            <a:r>
              <a:rPr lang="en-US" smtClean="0"/>
              <a:t>IL(C) Data</a:t>
            </a:r>
            <a:br>
              <a:rPr lang="en-US" smtClean="0"/>
            </a:br>
            <a:endParaRPr lang="en-US" smtClean="0"/>
          </a:p>
        </p:txBody>
      </p:sp>
      <p:sp>
        <p:nvSpPr>
          <p:cNvPr id="24579" name="Content Placeholder 2"/>
          <p:cNvSpPr>
            <a:spLocks noGrp="1"/>
          </p:cNvSpPr>
          <p:nvPr>
            <p:ph idx="1"/>
          </p:nvPr>
        </p:nvSpPr>
        <p:spPr>
          <a:xfrm>
            <a:off x="344488" y="1373188"/>
            <a:ext cx="9432925" cy="865187"/>
          </a:xfrm>
        </p:spPr>
        <p:txBody>
          <a:bodyPr/>
          <a:lstStyle/>
          <a:p>
            <a:pPr eaLnBrk="1" hangingPunct="1">
              <a:buFont typeface="Arial" charset="0"/>
              <a:buNone/>
            </a:pPr>
            <a:r>
              <a:rPr lang="en-US" sz="2300" b="1" smtClean="0">
                <a:solidFill>
                  <a:schemeClr val="accent1"/>
                </a:solidFill>
              </a:rPr>
              <a:t>Mack (=volume weighted average) weighted standardized residuals</a:t>
            </a:r>
          </a:p>
          <a:p>
            <a:pPr eaLnBrk="1" hangingPunct="1"/>
            <a:r>
              <a:rPr lang="en-GB" sz="2000" smtClean="0"/>
              <a:t>Note trend in residuals versus fitted values (bottom right)</a:t>
            </a:r>
            <a:endParaRPr lang="en-US" sz="2000"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573C753B-321D-4D24-8F3C-811E65DE69F0}" type="slidenum">
              <a:rPr lang="en-US" smtClean="0"/>
              <a:pPr fontAlgn="base">
                <a:spcBef>
                  <a:spcPct val="0"/>
                </a:spcBef>
                <a:spcAft>
                  <a:spcPct val="0"/>
                </a:spcAft>
                <a:defRPr/>
              </a:pPr>
              <a:t>13</a:t>
            </a:fld>
            <a:endParaRPr lang="en-US" smtClean="0"/>
          </a:p>
        </p:txBody>
      </p:sp>
      <p:pic>
        <p:nvPicPr>
          <p:cNvPr id="24582" name="Picture 2"/>
          <p:cNvPicPr>
            <a:picLocks noChangeAspect="1" noChangeArrowheads="1"/>
          </p:cNvPicPr>
          <p:nvPr/>
        </p:nvPicPr>
        <p:blipFill>
          <a:blip r:embed="rId2" cstate="print"/>
          <a:srcRect/>
          <a:stretch>
            <a:fillRect/>
          </a:stretch>
        </p:blipFill>
        <p:spPr bwMode="auto">
          <a:xfrm>
            <a:off x="920750" y="2247900"/>
            <a:ext cx="7940675" cy="4159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smtClean="0"/>
              <a:t>IL(C) Data</a:t>
            </a:r>
            <a:br>
              <a:rPr lang="en-US" smtClean="0"/>
            </a:br>
            <a:r>
              <a:rPr lang="en-US" sz="1800" smtClean="0"/>
              <a:t>Need  intercepts- best link ratios are not through origin- hence method over fits big values and under fits small values</a:t>
            </a:r>
          </a:p>
        </p:txBody>
      </p:sp>
      <p:pic>
        <p:nvPicPr>
          <p:cNvPr id="25603" name="Picture 3"/>
          <p:cNvPicPr>
            <a:picLocks noGrp="1" noChangeAspect="1" noChangeArrowheads="1"/>
          </p:cNvPicPr>
          <p:nvPr>
            <p:ph idx="1"/>
          </p:nvPr>
        </p:nvPicPr>
        <p:blipFill>
          <a:blip r:embed="rId2" cstate="print"/>
          <a:srcRect/>
          <a:stretch>
            <a:fillRect/>
          </a:stretch>
        </p:blipFill>
        <p:spPr>
          <a:xfrm>
            <a:off x="344488" y="2060575"/>
            <a:ext cx="4557712" cy="4464050"/>
          </a:xfrm>
          <a:noFill/>
        </p:spPr>
      </p:pic>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FA3DFD62-2939-429E-B9CA-3C4CB99C2407}" type="slidenum">
              <a:rPr lang="en-US" smtClean="0"/>
              <a:pPr fontAlgn="base">
                <a:spcBef>
                  <a:spcPct val="0"/>
                </a:spcBef>
                <a:spcAft>
                  <a:spcPct val="0"/>
                </a:spcAft>
                <a:defRPr/>
              </a:pPr>
              <a:t>14</a:t>
            </a:fld>
            <a:endParaRPr lang="en-US" smtClean="0"/>
          </a:p>
        </p:txBody>
      </p:sp>
      <p:pic>
        <p:nvPicPr>
          <p:cNvPr id="25606" name="Picture 4"/>
          <p:cNvPicPr>
            <a:picLocks noChangeAspect="1" noChangeArrowheads="1"/>
          </p:cNvPicPr>
          <p:nvPr/>
        </p:nvPicPr>
        <p:blipFill>
          <a:blip r:embed="rId3" cstate="print"/>
          <a:srcRect/>
          <a:stretch>
            <a:fillRect/>
          </a:stretch>
        </p:blipFill>
        <p:spPr bwMode="auto">
          <a:xfrm>
            <a:off x="4881563" y="2060575"/>
            <a:ext cx="4833937" cy="4476750"/>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Title 1"/>
          <p:cNvSpPr>
            <a:spLocks noGrp="1"/>
          </p:cNvSpPr>
          <p:nvPr>
            <p:ph type="title"/>
          </p:nvPr>
        </p:nvSpPr>
        <p:spPr/>
        <p:txBody>
          <a:bodyPr/>
          <a:lstStyle/>
          <a:p>
            <a:pPr eaLnBrk="1" hangingPunct="1"/>
            <a:r>
              <a:rPr lang="en-GB" smtClean="0"/>
              <a:t>Intercept   (Murphy (1994))</a:t>
            </a:r>
            <a:endParaRPr lang="en-US" smtClean="0"/>
          </a:p>
        </p:txBody>
      </p:sp>
      <p:sp>
        <p:nvSpPr>
          <p:cNvPr id="3079" name="Rectangle 5"/>
          <p:cNvSpPr>
            <a:spLocks noGrp="1" noChangeArrowheads="1"/>
          </p:cNvSpPr>
          <p:nvPr>
            <p:ph idx="1"/>
          </p:nvPr>
        </p:nvSpPr>
        <p:spPr>
          <a:xfrm>
            <a:off x="1127125" y="2101850"/>
            <a:ext cx="8231188" cy="4114800"/>
          </a:xfrm>
        </p:spPr>
        <p:txBody>
          <a:bodyPr/>
          <a:lstStyle/>
          <a:p>
            <a:pPr eaLnBrk="1" hangingPunct="1">
              <a:buFontTx/>
              <a:buNone/>
            </a:pPr>
            <a:r>
              <a:rPr lang="en-US" smtClean="0"/>
              <a:t>	Since </a:t>
            </a:r>
            <a:r>
              <a:rPr lang="en-US" b="1" i="1" smtClean="0"/>
              <a:t>y</a:t>
            </a:r>
            <a:r>
              <a:rPr lang="en-US" smtClean="0"/>
              <a:t> already includes </a:t>
            </a:r>
            <a:r>
              <a:rPr lang="en-US" b="1" i="1" smtClean="0"/>
              <a:t>x</a:t>
            </a:r>
            <a:r>
              <a:rPr lang="en-US" smtClean="0"/>
              <a:t>: </a:t>
            </a:r>
            <a:r>
              <a:rPr lang="en-US" b="1" i="1" smtClean="0"/>
              <a:t>y = x + p, ie p = y - x</a:t>
            </a:r>
            <a:endParaRPr lang="en-AU" b="1" i="1" smtClean="0"/>
          </a:p>
          <a:p>
            <a:pPr eaLnBrk="1" hangingPunct="1">
              <a:buFontTx/>
              <a:buNone/>
            </a:pPr>
            <a:endParaRPr lang="en-AU" smtClean="0"/>
          </a:p>
          <a:p>
            <a:pPr eaLnBrk="1" hangingPunct="1">
              <a:buFontTx/>
              <a:buNone/>
            </a:pPr>
            <a:endParaRPr lang="en-AU" sz="1800" smtClean="0"/>
          </a:p>
          <a:p>
            <a:pPr eaLnBrk="1" hangingPunct="1">
              <a:buFontTx/>
              <a:buNone/>
            </a:pPr>
            <a:endParaRPr lang="en-US" smtClean="0"/>
          </a:p>
          <a:p>
            <a:pPr eaLnBrk="1" hangingPunct="1">
              <a:buFontTx/>
              <a:buNone/>
            </a:pPr>
            <a:endParaRPr lang="en-AU" smtClean="0"/>
          </a:p>
          <a:p>
            <a:pPr eaLnBrk="1" hangingPunct="1">
              <a:buFontTx/>
              <a:buNone/>
            </a:pPr>
            <a:r>
              <a:rPr lang="en-AU" smtClean="0"/>
              <a:t>		Incremental	  Cumulative</a:t>
            </a:r>
          </a:p>
          <a:p>
            <a:pPr eaLnBrk="1" hangingPunct="1">
              <a:buFontTx/>
              <a:buNone/>
            </a:pPr>
            <a:r>
              <a:rPr lang="en-AU" smtClean="0"/>
              <a:t>		        at j	       at j -1</a:t>
            </a:r>
          </a:p>
          <a:p>
            <a:pPr eaLnBrk="1" hangingPunct="1">
              <a:buFontTx/>
              <a:buNone/>
            </a:pPr>
            <a:r>
              <a:rPr lang="en-AU" smtClean="0"/>
              <a:t>	Is  b -1 significant ?		Venter (1996)</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01AA3712-4910-44E1-9541-2D5ED8F2DF82}" type="slidenum">
              <a:rPr lang="en-US" smtClean="0"/>
              <a:pPr fontAlgn="base">
                <a:spcBef>
                  <a:spcPct val="0"/>
                </a:spcBef>
                <a:spcAft>
                  <a:spcPct val="0"/>
                </a:spcAft>
                <a:defRPr/>
              </a:pPr>
              <a:t>15</a:t>
            </a:fld>
            <a:endParaRPr lang="en-US" smtClean="0"/>
          </a:p>
        </p:txBody>
      </p:sp>
      <p:graphicFrame>
        <p:nvGraphicFramePr>
          <p:cNvPr id="3074" name="Object 6">
            <a:hlinkClick r:id="" action="ppaction://ole?verb=0"/>
          </p:cNvPr>
          <p:cNvGraphicFramePr>
            <a:graphicFrameLocks/>
          </p:cNvGraphicFramePr>
          <p:nvPr/>
        </p:nvGraphicFramePr>
        <p:xfrm>
          <a:off x="2505075" y="1557338"/>
          <a:ext cx="4641850" cy="401637"/>
        </p:xfrm>
        <a:graphic>
          <a:graphicData uri="http://schemas.openxmlformats.org/presentationml/2006/ole">
            <mc:AlternateContent xmlns:mc="http://schemas.openxmlformats.org/markup-compatibility/2006">
              <mc:Choice xmlns:v="urn:schemas-microsoft-com:vml" Requires="v">
                <p:oleObj spid="_x0000_s3086" name="Equation" r:id="rId3" imgW="4875120" imgH="480960" progId="Equation.3">
                  <p:embed/>
                </p:oleObj>
              </mc:Choice>
              <mc:Fallback>
                <p:oleObj name="Equation" r:id="rId3" imgW="4875120" imgH="480960" progId="Equation.3">
                  <p:embed/>
                  <p:pic>
                    <p:nvPicPr>
                      <p:cNvPr id="0" name="Object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5075" y="1557338"/>
                        <a:ext cx="4641850" cy="401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5" name="Object 7">
            <a:hlinkClick r:id="" action="ppaction://ole?verb=0"/>
          </p:cNvPr>
          <p:cNvGraphicFramePr>
            <a:graphicFrameLocks/>
          </p:cNvGraphicFramePr>
          <p:nvPr/>
        </p:nvGraphicFramePr>
        <p:xfrm>
          <a:off x="4710113" y="3890963"/>
          <a:ext cx="696912" cy="344487"/>
        </p:xfrm>
        <a:graphic>
          <a:graphicData uri="http://schemas.openxmlformats.org/presentationml/2006/ole">
            <mc:AlternateContent xmlns:mc="http://schemas.openxmlformats.org/markup-compatibility/2006">
              <mc:Choice xmlns:v="urn:schemas-microsoft-com:vml" Requires="v">
                <p:oleObj spid="_x0000_s3087" name="Equation" r:id="rId5" imgW="264960" imgH="430200" progId="Equation.3">
                  <p:embed/>
                </p:oleObj>
              </mc:Choice>
              <mc:Fallback>
                <p:oleObj name="Equation" r:id="rId5" imgW="264960" imgH="430200" progId="Equation.3">
                  <p:embed/>
                  <p:pic>
                    <p:nvPicPr>
                      <p:cNvPr id="0" name="Object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0113" y="3890963"/>
                        <a:ext cx="696912"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6" name="Object 8">
            <a:hlinkClick r:id="" action="ppaction://ole?verb=0"/>
          </p:cNvPr>
          <p:cNvGraphicFramePr>
            <a:graphicFrameLocks/>
          </p:cNvGraphicFramePr>
          <p:nvPr/>
        </p:nvGraphicFramePr>
        <p:xfrm>
          <a:off x="2870200" y="3890963"/>
          <a:ext cx="239713" cy="344487"/>
        </p:xfrm>
        <a:graphic>
          <a:graphicData uri="http://schemas.openxmlformats.org/presentationml/2006/ole">
            <mc:AlternateContent xmlns:mc="http://schemas.openxmlformats.org/markup-compatibility/2006">
              <mc:Choice xmlns:v="urn:schemas-microsoft-com:vml" Requires="v">
                <p:oleObj spid="_x0000_s3088" name="Equation" r:id="rId7" imgW="264960" imgH="430200" progId="Equation.3">
                  <p:embed/>
                </p:oleObj>
              </mc:Choice>
              <mc:Fallback>
                <p:oleObj name="Equation" r:id="rId7" imgW="264960" imgH="430200" progId="Equation.3">
                  <p:embed/>
                  <p:pic>
                    <p:nvPicPr>
                      <p:cNvPr id="0" name="Object 8"/>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0200" y="3890963"/>
                        <a:ext cx="239713"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077" name="Object 9">
            <a:hlinkClick r:id="" action="ppaction://ole?verb=0"/>
          </p:cNvPr>
          <p:cNvGraphicFramePr>
            <a:graphicFrameLocks/>
          </p:cNvGraphicFramePr>
          <p:nvPr/>
        </p:nvGraphicFramePr>
        <p:xfrm>
          <a:off x="2805113" y="3111500"/>
          <a:ext cx="4876800" cy="685800"/>
        </p:xfrm>
        <a:graphic>
          <a:graphicData uri="http://schemas.openxmlformats.org/presentationml/2006/ole">
            <mc:AlternateContent xmlns:mc="http://schemas.openxmlformats.org/markup-compatibility/2006">
              <mc:Choice xmlns:v="urn:schemas-microsoft-com:vml" Requires="v">
                <p:oleObj spid="_x0000_s3089" name="Equation" r:id="rId8" imgW="2120760" imgH="228600" progId="Equation.3">
                  <p:embed/>
                </p:oleObj>
              </mc:Choice>
              <mc:Fallback>
                <p:oleObj name="Equation" r:id="rId8" imgW="2120760" imgH="228600" progId="Equation.3">
                  <p:embed/>
                  <p:pic>
                    <p:nvPicPr>
                      <p:cNvPr id="0" name="Object 9"/>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05113" y="3111500"/>
                        <a:ext cx="48768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3"/>
          <p:cNvPicPr>
            <a:picLocks noChangeAspect="1" noChangeArrowheads="1"/>
          </p:cNvPicPr>
          <p:nvPr/>
        </p:nvPicPr>
        <p:blipFill>
          <a:blip r:embed="rId2" cstate="print"/>
          <a:srcRect/>
          <a:stretch>
            <a:fillRect/>
          </a:stretch>
        </p:blipFill>
        <p:spPr bwMode="auto">
          <a:xfrm>
            <a:off x="4737100" y="2060575"/>
            <a:ext cx="4895850" cy="4464050"/>
          </a:xfrm>
          <a:prstGeom prst="rect">
            <a:avLst/>
          </a:prstGeom>
          <a:noFill/>
          <a:ln w="9525" algn="ctr">
            <a:noFill/>
            <a:miter lim="800000"/>
            <a:headEnd/>
            <a:tailEnd/>
          </a:ln>
        </p:spPr>
      </p:pic>
      <p:pic>
        <p:nvPicPr>
          <p:cNvPr id="26627" name="Picture 2"/>
          <p:cNvPicPr>
            <a:picLocks noChangeAspect="1" noChangeArrowheads="1"/>
          </p:cNvPicPr>
          <p:nvPr/>
        </p:nvPicPr>
        <p:blipFill>
          <a:blip r:embed="rId3" cstate="print"/>
          <a:srcRect/>
          <a:stretch>
            <a:fillRect/>
          </a:stretch>
        </p:blipFill>
        <p:spPr bwMode="auto">
          <a:xfrm>
            <a:off x="344488" y="2060575"/>
            <a:ext cx="4392612" cy="4498975"/>
          </a:xfrm>
          <a:prstGeom prst="rect">
            <a:avLst/>
          </a:prstGeom>
          <a:noFill/>
          <a:ln w="9525">
            <a:noFill/>
            <a:miter lim="800000"/>
            <a:headEnd/>
            <a:tailEnd/>
          </a:ln>
        </p:spPr>
      </p:pic>
      <p:sp>
        <p:nvSpPr>
          <p:cNvPr id="26628" name="Title 1"/>
          <p:cNvSpPr>
            <a:spLocks noGrp="1"/>
          </p:cNvSpPr>
          <p:nvPr>
            <p:ph type="title"/>
          </p:nvPr>
        </p:nvSpPr>
        <p:spPr/>
        <p:txBody>
          <a:bodyPr/>
          <a:lstStyle/>
          <a:p>
            <a:pPr eaLnBrk="1" hangingPunct="1"/>
            <a:r>
              <a:rPr lang="en-US" sz="2000" smtClean="0"/>
              <a:t>IL(C) data</a:t>
            </a:r>
            <a:br>
              <a:rPr lang="en-US" sz="2000" smtClean="0"/>
            </a:br>
            <a:r>
              <a:rPr lang="en-US" sz="2000" smtClean="0"/>
              <a:t>Link Ratios=1 </a:t>
            </a:r>
            <a:r>
              <a:rPr lang="en-US" sz="2000" b="0" smtClean="0"/>
              <a:t>in presence of an intercept</a:t>
            </a:r>
            <a:r>
              <a:rPr lang="en-US" sz="2000" smtClean="0"/>
              <a:t>. Zilch Predictive power </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BE75F93E-E61B-41B5-9F33-0BD247CADE4C}" type="slidenum">
              <a:rPr lang="en-US" smtClean="0"/>
              <a:pPr fontAlgn="base">
                <a:spcBef>
                  <a:spcPct val="0"/>
                </a:spcBef>
                <a:spcAft>
                  <a:spcPct val="0"/>
                </a:spcAft>
                <a:defRPr/>
              </a:pPr>
              <a:t>16</a:t>
            </a:fld>
            <a:endParaRPr lang="en-US" smtClean="0"/>
          </a:p>
        </p:txBody>
      </p:sp>
      <p:sp>
        <p:nvSpPr>
          <p:cNvPr id="26631" name="TextBox 6"/>
          <p:cNvSpPr txBox="1">
            <a:spLocks noChangeArrowheads="1"/>
          </p:cNvSpPr>
          <p:nvPr/>
        </p:nvSpPr>
        <p:spPr bwMode="auto">
          <a:xfrm>
            <a:off x="704850" y="1557338"/>
            <a:ext cx="7920038" cy="368300"/>
          </a:xfrm>
          <a:prstGeom prst="rect">
            <a:avLst/>
          </a:prstGeom>
          <a:noFill/>
          <a:ln w="9525">
            <a:noFill/>
            <a:miter lim="800000"/>
            <a:headEnd/>
            <a:tailEnd/>
          </a:ln>
        </p:spPr>
        <p:txBody>
          <a:bodyPr>
            <a:spAutoFit/>
          </a:bodyPr>
          <a:lstStyle/>
          <a:p>
            <a:r>
              <a:rPr lang="en-US"/>
              <a:t>Incremental incurred not correlated to previous period cumulatives!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6" name="Title 1"/>
          <p:cNvSpPr>
            <a:spLocks noGrp="1"/>
          </p:cNvSpPr>
          <p:nvPr>
            <p:ph type="title"/>
          </p:nvPr>
        </p:nvSpPr>
        <p:spPr/>
        <p:txBody>
          <a:bodyPr/>
          <a:lstStyle/>
          <a:p>
            <a:pPr eaLnBrk="1" hangingPunct="1"/>
            <a:r>
              <a:rPr lang="en-US" smtClean="0"/>
              <a:t>Abandon Link Ratios  - No predictive power</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592C2060-84ED-449E-9185-6CC9FA534426}" type="slidenum">
              <a:rPr lang="en-US"/>
              <a:pPr fontAlgn="base">
                <a:spcBef>
                  <a:spcPct val="0"/>
                </a:spcBef>
                <a:spcAft>
                  <a:spcPct val="0"/>
                </a:spcAft>
                <a:defRPr/>
              </a:pPr>
              <a:t>17</a:t>
            </a:fld>
            <a:endParaRPr lang="en-US" dirty="0"/>
          </a:p>
        </p:txBody>
      </p:sp>
      <p:sp>
        <p:nvSpPr>
          <p:cNvPr id="4109" name="Rectangle 2"/>
          <p:cNvSpPr>
            <a:spLocks noChangeArrowheads="1"/>
          </p:cNvSpPr>
          <p:nvPr/>
        </p:nvSpPr>
        <p:spPr bwMode="auto">
          <a:xfrm>
            <a:off x="655638" y="7567613"/>
            <a:ext cx="1905000" cy="457200"/>
          </a:xfrm>
          <a:prstGeom prst="rect">
            <a:avLst/>
          </a:prstGeom>
          <a:noFill/>
          <a:ln w="12700">
            <a:noFill/>
            <a:miter lim="800000"/>
            <a:headEnd/>
            <a:tailEnd/>
          </a:ln>
        </p:spPr>
        <p:txBody>
          <a:bodyPr wrap="none" anchor="ctr"/>
          <a:lstStyle/>
          <a:p>
            <a:endParaRPr lang="en-US"/>
          </a:p>
        </p:txBody>
      </p:sp>
      <p:sp>
        <p:nvSpPr>
          <p:cNvPr id="4110" name="Rectangle 3"/>
          <p:cNvSpPr>
            <a:spLocks noChangeArrowheads="1"/>
          </p:cNvSpPr>
          <p:nvPr/>
        </p:nvSpPr>
        <p:spPr bwMode="auto">
          <a:xfrm>
            <a:off x="3094038" y="7567613"/>
            <a:ext cx="2895600" cy="457200"/>
          </a:xfrm>
          <a:prstGeom prst="rect">
            <a:avLst/>
          </a:prstGeom>
          <a:noFill/>
          <a:ln w="12700">
            <a:noFill/>
            <a:miter lim="800000"/>
            <a:headEnd/>
            <a:tailEnd/>
          </a:ln>
        </p:spPr>
        <p:txBody>
          <a:bodyPr wrap="none" anchor="ctr"/>
          <a:lstStyle/>
          <a:p>
            <a:endParaRPr lang="en-US"/>
          </a:p>
        </p:txBody>
      </p:sp>
      <p:graphicFrame>
        <p:nvGraphicFramePr>
          <p:cNvPr id="4098" name="Object 5">
            <a:hlinkClick r:id="" action="ppaction://ole?verb=0"/>
          </p:cNvPr>
          <p:cNvGraphicFramePr>
            <a:graphicFrameLocks/>
          </p:cNvGraphicFramePr>
          <p:nvPr/>
        </p:nvGraphicFramePr>
        <p:xfrm>
          <a:off x="544513" y="5224463"/>
          <a:ext cx="3244850" cy="371475"/>
        </p:xfrm>
        <a:graphic>
          <a:graphicData uri="http://schemas.openxmlformats.org/presentationml/2006/ole">
            <mc:AlternateContent xmlns:mc="http://schemas.openxmlformats.org/markup-compatibility/2006">
              <mc:Choice xmlns:v="urn:schemas-microsoft-com:vml" Requires="v">
                <p:oleObj spid="_x0000_s4122" name="Equation" r:id="rId3" imgW="3402000" imgH="430200" progId="Equation.3">
                  <p:embed/>
                </p:oleObj>
              </mc:Choice>
              <mc:Fallback>
                <p:oleObj name="Equation" r:id="rId3" imgW="3402000" imgH="430200" progId="Equation.3">
                  <p:embed/>
                  <p:pic>
                    <p:nvPicPr>
                      <p:cNvPr id="0" name="Object 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4513" y="5224463"/>
                        <a:ext cx="3244850" cy="37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099" name="Object 6">
            <a:hlinkClick r:id="" action="ppaction://ole?verb=0"/>
          </p:cNvPr>
          <p:cNvGraphicFramePr>
            <a:graphicFrameLocks/>
          </p:cNvGraphicFramePr>
          <p:nvPr/>
        </p:nvGraphicFramePr>
        <p:xfrm>
          <a:off x="1841500" y="4216400"/>
          <a:ext cx="4889500" cy="533400"/>
        </p:xfrm>
        <a:graphic>
          <a:graphicData uri="http://schemas.openxmlformats.org/presentationml/2006/ole">
            <mc:AlternateContent xmlns:mc="http://schemas.openxmlformats.org/markup-compatibility/2006">
              <mc:Choice xmlns:v="urn:schemas-microsoft-com:vml" Requires="v">
                <p:oleObj spid="_x0000_s4123" name="Equation" r:id="rId5" imgW="2120760" imgH="228600" progId="Equation.3">
                  <p:embed/>
                </p:oleObj>
              </mc:Choice>
              <mc:Fallback>
                <p:oleObj name="Equation" r:id="rId5" imgW="2120760" imgH="228600" progId="Equation.3">
                  <p:embed/>
                  <p:pic>
                    <p:nvPicPr>
                      <p:cNvPr id="0" name="Object 6"/>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41500" y="4216400"/>
                        <a:ext cx="4889500" cy="53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0" name="Object 7">
            <a:hlinkClick r:id="" action="ppaction://ole?verb=0"/>
          </p:cNvPr>
          <p:cNvGraphicFramePr>
            <a:graphicFrameLocks/>
          </p:cNvGraphicFramePr>
          <p:nvPr/>
        </p:nvGraphicFramePr>
        <p:xfrm>
          <a:off x="544513" y="4792663"/>
          <a:ext cx="3203575" cy="355600"/>
        </p:xfrm>
        <a:graphic>
          <a:graphicData uri="http://schemas.openxmlformats.org/presentationml/2006/ole">
            <mc:AlternateContent xmlns:mc="http://schemas.openxmlformats.org/markup-compatibility/2006">
              <mc:Choice xmlns:v="urn:schemas-microsoft-com:vml" Requires="v">
                <p:oleObj spid="_x0000_s4124" name="Equation" r:id="rId7" imgW="3376440" imgH="430200" progId="Equation.3">
                  <p:embed/>
                </p:oleObj>
              </mc:Choice>
              <mc:Fallback>
                <p:oleObj name="Equation" r:id="rId7" imgW="3376440" imgH="430200" progId="Equation.3">
                  <p:embed/>
                  <p:pic>
                    <p:nvPicPr>
                      <p:cNvPr id="0" name="Object 7"/>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4513" y="4792663"/>
                        <a:ext cx="3203575" cy="35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1" name="Object 8">
            <a:hlinkClick r:id="" action="ppaction://ole?verb=0"/>
          </p:cNvPr>
          <p:cNvGraphicFramePr>
            <a:graphicFrameLocks/>
          </p:cNvGraphicFramePr>
          <p:nvPr/>
        </p:nvGraphicFramePr>
        <p:xfrm>
          <a:off x="1912938" y="5656263"/>
          <a:ext cx="3506787" cy="400050"/>
        </p:xfrm>
        <a:graphic>
          <a:graphicData uri="http://schemas.openxmlformats.org/presentationml/2006/ole">
            <mc:AlternateContent xmlns:mc="http://schemas.openxmlformats.org/markup-compatibility/2006">
              <mc:Choice xmlns:v="urn:schemas-microsoft-com:vml" Requires="v">
                <p:oleObj spid="_x0000_s4125" name="Equation" r:id="rId9" imgW="3693960" imgH="480960" progId="Equation.3">
                  <p:embed/>
                </p:oleObj>
              </mc:Choice>
              <mc:Fallback>
                <p:oleObj name="Equation" r:id="rId9" imgW="3693960" imgH="480960" progId="Equation.3">
                  <p:embed/>
                  <p:pic>
                    <p:nvPicPr>
                      <p:cNvPr id="0" name="Object 8"/>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912938" y="5656263"/>
                        <a:ext cx="3506787"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4111" name="Group 10"/>
          <p:cNvGrpSpPr>
            <a:grpSpLocks/>
          </p:cNvGrpSpPr>
          <p:nvPr/>
        </p:nvGrpSpPr>
        <p:grpSpPr bwMode="auto">
          <a:xfrm>
            <a:off x="1120775" y="1984375"/>
            <a:ext cx="3244850" cy="2438400"/>
            <a:chOff x="528" y="96"/>
            <a:chExt cx="2044" cy="1536"/>
          </a:xfrm>
        </p:grpSpPr>
        <p:graphicFrame>
          <p:nvGraphicFramePr>
            <p:cNvPr id="4103" name="Object 11">
              <a:hlinkClick r:id="" action="ppaction://ole?verb=0"/>
            </p:cNvPr>
            <p:cNvGraphicFramePr>
              <a:graphicFrameLocks/>
            </p:cNvGraphicFramePr>
            <p:nvPr/>
          </p:nvGraphicFramePr>
          <p:xfrm>
            <a:off x="528" y="144"/>
            <a:ext cx="2044" cy="1488"/>
          </p:xfrm>
          <a:graphic>
            <a:graphicData uri="http://schemas.openxmlformats.org/presentationml/2006/ole">
              <mc:AlternateContent xmlns:mc="http://schemas.openxmlformats.org/markup-compatibility/2006">
                <mc:Choice xmlns:v="urn:schemas-microsoft-com:vml" Requires="v">
                  <p:oleObj spid="_x0000_s4126" name="Picture" r:id="rId11" imgW="3259080" imgH="1830240" progId="Word.Picture.8">
                    <p:embed/>
                  </p:oleObj>
                </mc:Choice>
                <mc:Fallback>
                  <p:oleObj name="Picture" r:id="rId11" imgW="3259080" imgH="1830240" progId="Word.Picture.8">
                    <p:embed/>
                    <p:pic>
                      <p:nvPicPr>
                        <p:cNvPr id="0" name="Object 11"/>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28" y="144"/>
                          <a:ext cx="2044" cy="1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4" name="Object 12">
              <a:hlinkClick r:id="" action="ppaction://ole?verb=0"/>
            </p:cNvPr>
            <p:cNvGraphicFramePr>
              <a:graphicFrameLocks/>
            </p:cNvGraphicFramePr>
            <p:nvPr/>
          </p:nvGraphicFramePr>
          <p:xfrm>
            <a:off x="1452" y="288"/>
            <a:ext cx="372" cy="260"/>
          </p:xfrm>
          <a:graphic>
            <a:graphicData uri="http://schemas.openxmlformats.org/presentationml/2006/ole">
              <mc:AlternateContent xmlns:mc="http://schemas.openxmlformats.org/markup-compatibility/2006">
                <mc:Choice xmlns:v="urn:schemas-microsoft-com:vml" Requires="v">
                  <p:oleObj spid="_x0000_s4127" name="Equation" r:id="rId13" imgW="633240" imgH="493560" progId="Equation.3">
                    <p:embed/>
                  </p:oleObj>
                </mc:Choice>
                <mc:Fallback>
                  <p:oleObj name="Equation" r:id="rId13" imgW="633240" imgH="493560" progId="Equation.3">
                    <p:embed/>
                    <p:pic>
                      <p:nvPicPr>
                        <p:cNvPr id="0" name="Object 12"/>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452" y="288"/>
                          <a:ext cx="372" cy="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105" name="Object 13">
              <a:hlinkClick r:id="" action="ppaction://ole?verb=0"/>
            </p:cNvPr>
            <p:cNvGraphicFramePr>
              <a:graphicFrameLocks/>
            </p:cNvGraphicFramePr>
            <p:nvPr/>
          </p:nvGraphicFramePr>
          <p:xfrm>
            <a:off x="1152" y="288"/>
            <a:ext cx="347" cy="288"/>
          </p:xfrm>
          <a:graphic>
            <a:graphicData uri="http://schemas.openxmlformats.org/presentationml/2006/ole">
              <mc:AlternateContent xmlns:mc="http://schemas.openxmlformats.org/markup-compatibility/2006">
                <mc:Choice xmlns:v="urn:schemas-microsoft-com:vml" Requires="v">
                  <p:oleObj spid="_x0000_s4128" name="Equation" r:id="rId15" imgW="607680" imgH="493560" progId="Equation.3">
                    <p:embed/>
                  </p:oleObj>
                </mc:Choice>
                <mc:Fallback>
                  <p:oleObj name="Equation" r:id="rId15" imgW="607680" imgH="493560" progId="Equation.3">
                    <p:embed/>
                    <p:pic>
                      <p:nvPicPr>
                        <p:cNvPr id="0" name="Object 13"/>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152" y="288"/>
                          <a:ext cx="34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30" name="Text Box 14"/>
            <p:cNvSpPr txBox="1">
              <a:spLocks noChangeArrowheads="1"/>
            </p:cNvSpPr>
            <p:nvPr/>
          </p:nvSpPr>
          <p:spPr bwMode="auto">
            <a:xfrm>
              <a:off x="1248" y="96"/>
              <a:ext cx="672" cy="173"/>
            </a:xfrm>
            <a:prstGeom prst="rect">
              <a:avLst/>
            </a:prstGeom>
            <a:noFill/>
            <a:ln w="12700">
              <a:noFill/>
              <a:miter lim="800000"/>
              <a:headEnd/>
              <a:tailEnd/>
            </a:ln>
          </p:spPr>
          <p:txBody>
            <a:bodyPr>
              <a:spAutoFit/>
            </a:bodyPr>
            <a:lstStyle/>
            <a:p>
              <a:pPr eaLnBrk="0" hangingPunct="0">
                <a:spcBef>
                  <a:spcPct val="50000"/>
                </a:spcBef>
              </a:pPr>
              <a:r>
                <a:rPr lang="en-US" sz="1200" b="1"/>
                <a:t> j-1   j</a:t>
              </a:r>
              <a:endParaRPr lang="en-AU" sz="1200" b="1"/>
            </a:p>
          </p:txBody>
        </p:sp>
      </p:grpSp>
      <p:graphicFrame>
        <p:nvGraphicFramePr>
          <p:cNvPr id="4102" name="Object 15">
            <a:hlinkClick r:id="" action="ppaction://ole?verb=0"/>
          </p:cNvPr>
          <p:cNvGraphicFramePr>
            <a:graphicFrameLocks/>
          </p:cNvGraphicFramePr>
          <p:nvPr/>
        </p:nvGraphicFramePr>
        <p:xfrm>
          <a:off x="4016375" y="2060575"/>
          <a:ext cx="3244850" cy="2362200"/>
        </p:xfrm>
        <a:graphic>
          <a:graphicData uri="http://schemas.openxmlformats.org/presentationml/2006/ole">
            <mc:AlternateContent xmlns:mc="http://schemas.openxmlformats.org/markup-compatibility/2006">
              <mc:Choice xmlns:v="urn:schemas-microsoft-com:vml" Requires="v">
                <p:oleObj spid="_x0000_s4129" name="Picture" r:id="rId17" imgW="3259080" imgH="1830240" progId="Word.Picture.8">
                  <p:embed/>
                </p:oleObj>
              </mc:Choice>
              <mc:Fallback>
                <p:oleObj name="Picture" r:id="rId17" imgW="3259080" imgH="1830240" progId="Word.Picture.8">
                  <p:embed/>
                  <p:pic>
                    <p:nvPicPr>
                      <p:cNvPr id="0" name="Object 15"/>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016375" y="2060575"/>
                        <a:ext cx="324485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12" name="Text Box 16"/>
          <p:cNvSpPr txBox="1">
            <a:spLocks noChangeArrowheads="1"/>
          </p:cNvSpPr>
          <p:nvPr/>
        </p:nvSpPr>
        <p:spPr bwMode="auto">
          <a:xfrm>
            <a:off x="5280025" y="1984375"/>
            <a:ext cx="1066800" cy="274638"/>
          </a:xfrm>
          <a:prstGeom prst="rect">
            <a:avLst/>
          </a:prstGeom>
          <a:noFill/>
          <a:ln w="12700">
            <a:noFill/>
            <a:miter lim="800000"/>
            <a:headEnd/>
            <a:tailEnd/>
          </a:ln>
        </p:spPr>
        <p:txBody>
          <a:bodyPr>
            <a:spAutoFit/>
          </a:bodyPr>
          <a:lstStyle/>
          <a:p>
            <a:pPr eaLnBrk="0" hangingPunct="0">
              <a:spcBef>
                <a:spcPct val="50000"/>
              </a:spcBef>
            </a:pPr>
            <a:r>
              <a:rPr lang="en-US" sz="1200" b="1"/>
              <a:t> j-1   j</a:t>
            </a:r>
            <a:endParaRPr lang="en-AU" sz="1200" b="1"/>
          </a:p>
        </p:txBody>
      </p:sp>
      <p:sp>
        <p:nvSpPr>
          <p:cNvPr id="4113" name="Text Box 17"/>
          <p:cNvSpPr txBox="1">
            <a:spLocks noChangeArrowheads="1"/>
          </p:cNvSpPr>
          <p:nvPr/>
        </p:nvSpPr>
        <p:spPr bwMode="auto">
          <a:xfrm>
            <a:off x="5508625" y="2212975"/>
            <a:ext cx="1143000" cy="457200"/>
          </a:xfrm>
          <a:prstGeom prst="rect">
            <a:avLst/>
          </a:prstGeom>
          <a:noFill/>
          <a:ln w="12700">
            <a:noFill/>
            <a:miter lim="800000"/>
            <a:headEnd/>
            <a:tailEnd/>
          </a:ln>
        </p:spPr>
        <p:txBody>
          <a:bodyPr>
            <a:spAutoFit/>
          </a:bodyPr>
          <a:lstStyle/>
          <a:p>
            <a:pPr eaLnBrk="0" hangingPunct="0">
              <a:spcBef>
                <a:spcPct val="50000"/>
              </a:spcBef>
            </a:pPr>
            <a:r>
              <a:rPr lang="en-US" sz="2400"/>
              <a:t>} </a:t>
            </a:r>
            <a:r>
              <a:rPr lang="en-US" sz="2400" i="1"/>
              <a:t>p</a:t>
            </a:r>
            <a:endParaRPr lang="en-AU" sz="2400" i="1"/>
          </a:p>
        </p:txBody>
      </p:sp>
      <p:sp>
        <p:nvSpPr>
          <p:cNvPr id="4114" name="Line 18"/>
          <p:cNvSpPr>
            <a:spLocks noChangeShapeType="1"/>
          </p:cNvSpPr>
          <p:nvPr/>
        </p:nvSpPr>
        <p:spPr bwMode="auto">
          <a:xfrm>
            <a:off x="6575425" y="2136775"/>
            <a:ext cx="0" cy="1905000"/>
          </a:xfrm>
          <a:prstGeom prst="line">
            <a:avLst/>
          </a:prstGeom>
          <a:noFill/>
          <a:ln w="12700">
            <a:solidFill>
              <a:schemeClr val="tx1"/>
            </a:solidFill>
            <a:round/>
            <a:headEnd type="arrow" w="med" len="med"/>
            <a:tailEnd/>
          </a:ln>
        </p:spPr>
        <p:txBody>
          <a:bodyPr/>
          <a:lstStyle/>
          <a:p>
            <a:endParaRPr lang="en-US"/>
          </a:p>
        </p:txBody>
      </p:sp>
      <p:sp>
        <p:nvSpPr>
          <p:cNvPr id="4115" name="Line 19"/>
          <p:cNvSpPr>
            <a:spLocks noChangeShapeType="1"/>
          </p:cNvSpPr>
          <p:nvPr/>
        </p:nvSpPr>
        <p:spPr bwMode="auto">
          <a:xfrm>
            <a:off x="6423025" y="3965575"/>
            <a:ext cx="2438400" cy="0"/>
          </a:xfrm>
          <a:prstGeom prst="line">
            <a:avLst/>
          </a:prstGeom>
          <a:noFill/>
          <a:ln w="12700">
            <a:solidFill>
              <a:schemeClr val="tx1"/>
            </a:solidFill>
            <a:round/>
            <a:headEnd/>
            <a:tailEnd type="arrow" w="med" len="med"/>
          </a:ln>
        </p:spPr>
        <p:txBody>
          <a:bodyPr/>
          <a:lstStyle/>
          <a:p>
            <a:endParaRPr lang="en-US"/>
          </a:p>
        </p:txBody>
      </p:sp>
      <p:sp>
        <p:nvSpPr>
          <p:cNvPr id="4116" name="Text Box 20"/>
          <p:cNvSpPr txBox="1">
            <a:spLocks noChangeArrowheads="1"/>
          </p:cNvSpPr>
          <p:nvPr/>
        </p:nvSpPr>
        <p:spPr bwMode="auto">
          <a:xfrm>
            <a:off x="6651625" y="2898775"/>
            <a:ext cx="381000" cy="457200"/>
          </a:xfrm>
          <a:prstGeom prst="rect">
            <a:avLst/>
          </a:prstGeom>
          <a:noFill/>
          <a:ln w="12700">
            <a:noFill/>
            <a:miter lim="800000"/>
            <a:headEnd/>
            <a:tailEnd/>
          </a:ln>
        </p:spPr>
        <p:txBody>
          <a:bodyPr>
            <a:spAutoFit/>
          </a:bodyPr>
          <a:lstStyle/>
          <a:p>
            <a:pPr eaLnBrk="0" hangingPunct="0">
              <a:spcBef>
                <a:spcPct val="50000"/>
              </a:spcBef>
            </a:pPr>
            <a:r>
              <a:rPr lang="en-US" sz="2400"/>
              <a:t>x</a:t>
            </a:r>
            <a:endParaRPr lang="en-AU" sz="2400"/>
          </a:p>
        </p:txBody>
      </p:sp>
      <p:sp>
        <p:nvSpPr>
          <p:cNvPr id="4117" name="Text Box 21"/>
          <p:cNvSpPr txBox="1">
            <a:spLocks noChangeArrowheads="1"/>
          </p:cNvSpPr>
          <p:nvPr/>
        </p:nvSpPr>
        <p:spPr bwMode="auto">
          <a:xfrm>
            <a:off x="8023225" y="2974975"/>
            <a:ext cx="381000" cy="457200"/>
          </a:xfrm>
          <a:prstGeom prst="rect">
            <a:avLst/>
          </a:prstGeom>
          <a:noFill/>
          <a:ln w="12700">
            <a:noFill/>
            <a:miter lim="800000"/>
            <a:headEnd/>
            <a:tailEnd/>
          </a:ln>
        </p:spPr>
        <p:txBody>
          <a:bodyPr>
            <a:spAutoFit/>
          </a:bodyPr>
          <a:lstStyle/>
          <a:p>
            <a:pPr eaLnBrk="0" hangingPunct="0">
              <a:spcBef>
                <a:spcPct val="50000"/>
              </a:spcBef>
            </a:pPr>
            <a:r>
              <a:rPr lang="en-US" sz="2400"/>
              <a:t>x</a:t>
            </a:r>
            <a:endParaRPr lang="en-AU" sz="2400"/>
          </a:p>
        </p:txBody>
      </p:sp>
      <p:sp>
        <p:nvSpPr>
          <p:cNvPr id="4118" name="Text Box 22"/>
          <p:cNvSpPr txBox="1">
            <a:spLocks noChangeArrowheads="1"/>
          </p:cNvSpPr>
          <p:nvPr/>
        </p:nvSpPr>
        <p:spPr bwMode="auto">
          <a:xfrm>
            <a:off x="6804025" y="3355975"/>
            <a:ext cx="381000" cy="457200"/>
          </a:xfrm>
          <a:prstGeom prst="rect">
            <a:avLst/>
          </a:prstGeom>
          <a:noFill/>
          <a:ln w="12700">
            <a:noFill/>
            <a:miter lim="800000"/>
            <a:headEnd/>
            <a:tailEnd/>
          </a:ln>
        </p:spPr>
        <p:txBody>
          <a:bodyPr>
            <a:spAutoFit/>
          </a:bodyPr>
          <a:lstStyle/>
          <a:p>
            <a:pPr eaLnBrk="0" hangingPunct="0">
              <a:spcBef>
                <a:spcPct val="50000"/>
              </a:spcBef>
            </a:pPr>
            <a:r>
              <a:rPr lang="en-US" sz="2400"/>
              <a:t>x</a:t>
            </a:r>
            <a:endParaRPr lang="en-AU" sz="2400"/>
          </a:p>
        </p:txBody>
      </p:sp>
      <p:sp>
        <p:nvSpPr>
          <p:cNvPr id="4119" name="Text Box 23"/>
          <p:cNvSpPr txBox="1">
            <a:spLocks noChangeArrowheads="1"/>
          </p:cNvSpPr>
          <p:nvPr/>
        </p:nvSpPr>
        <p:spPr bwMode="auto">
          <a:xfrm>
            <a:off x="7337425" y="3432175"/>
            <a:ext cx="381000" cy="457200"/>
          </a:xfrm>
          <a:prstGeom prst="rect">
            <a:avLst/>
          </a:prstGeom>
          <a:noFill/>
          <a:ln w="12700">
            <a:noFill/>
            <a:miter lim="800000"/>
            <a:headEnd/>
            <a:tailEnd/>
          </a:ln>
        </p:spPr>
        <p:txBody>
          <a:bodyPr>
            <a:spAutoFit/>
          </a:bodyPr>
          <a:lstStyle/>
          <a:p>
            <a:pPr eaLnBrk="0" hangingPunct="0">
              <a:spcBef>
                <a:spcPct val="50000"/>
              </a:spcBef>
            </a:pPr>
            <a:r>
              <a:rPr lang="en-US" sz="2400"/>
              <a:t>x</a:t>
            </a:r>
            <a:endParaRPr lang="en-AU" sz="2400"/>
          </a:p>
        </p:txBody>
      </p:sp>
      <p:sp>
        <p:nvSpPr>
          <p:cNvPr id="4120" name="Text Box 24"/>
          <p:cNvSpPr txBox="1">
            <a:spLocks noChangeArrowheads="1"/>
          </p:cNvSpPr>
          <p:nvPr/>
        </p:nvSpPr>
        <p:spPr bwMode="auto">
          <a:xfrm>
            <a:off x="7185025" y="2974975"/>
            <a:ext cx="381000" cy="457200"/>
          </a:xfrm>
          <a:prstGeom prst="rect">
            <a:avLst/>
          </a:prstGeom>
          <a:noFill/>
          <a:ln w="12700">
            <a:noFill/>
            <a:miter lim="800000"/>
            <a:headEnd/>
            <a:tailEnd/>
          </a:ln>
        </p:spPr>
        <p:txBody>
          <a:bodyPr>
            <a:spAutoFit/>
          </a:bodyPr>
          <a:lstStyle/>
          <a:p>
            <a:pPr eaLnBrk="0" hangingPunct="0">
              <a:spcBef>
                <a:spcPct val="50000"/>
              </a:spcBef>
            </a:pPr>
            <a:r>
              <a:rPr lang="en-US" sz="2400"/>
              <a:t>x</a:t>
            </a:r>
            <a:endParaRPr lang="en-AU" sz="2400"/>
          </a:p>
        </p:txBody>
      </p:sp>
      <p:sp>
        <p:nvSpPr>
          <p:cNvPr id="4121" name="Text Box 25"/>
          <p:cNvSpPr txBox="1">
            <a:spLocks noChangeArrowheads="1"/>
          </p:cNvSpPr>
          <p:nvPr/>
        </p:nvSpPr>
        <p:spPr bwMode="auto">
          <a:xfrm>
            <a:off x="8099425" y="3432175"/>
            <a:ext cx="381000" cy="457200"/>
          </a:xfrm>
          <a:prstGeom prst="rect">
            <a:avLst/>
          </a:prstGeom>
          <a:noFill/>
          <a:ln w="12700">
            <a:noFill/>
            <a:miter lim="800000"/>
            <a:headEnd/>
            <a:tailEnd/>
          </a:ln>
        </p:spPr>
        <p:txBody>
          <a:bodyPr>
            <a:spAutoFit/>
          </a:bodyPr>
          <a:lstStyle/>
          <a:p>
            <a:pPr eaLnBrk="0" hangingPunct="0">
              <a:spcBef>
                <a:spcPct val="50000"/>
              </a:spcBef>
            </a:pPr>
            <a:r>
              <a:rPr lang="en-US" sz="2400"/>
              <a:t>x</a:t>
            </a:r>
            <a:endParaRPr lang="en-AU" sz="2400"/>
          </a:p>
        </p:txBody>
      </p:sp>
      <p:sp>
        <p:nvSpPr>
          <p:cNvPr id="4122" name="Text Box 26"/>
          <p:cNvSpPr txBox="1">
            <a:spLocks noChangeArrowheads="1"/>
          </p:cNvSpPr>
          <p:nvPr/>
        </p:nvSpPr>
        <p:spPr bwMode="auto">
          <a:xfrm>
            <a:off x="8709025" y="3889375"/>
            <a:ext cx="457200" cy="457200"/>
          </a:xfrm>
          <a:prstGeom prst="rect">
            <a:avLst/>
          </a:prstGeom>
          <a:noFill/>
          <a:ln w="12700">
            <a:noFill/>
            <a:miter lim="800000"/>
            <a:headEnd/>
            <a:tailEnd/>
          </a:ln>
        </p:spPr>
        <p:txBody>
          <a:bodyPr>
            <a:spAutoFit/>
          </a:bodyPr>
          <a:lstStyle/>
          <a:p>
            <a:pPr eaLnBrk="0" hangingPunct="0">
              <a:spcBef>
                <a:spcPct val="50000"/>
              </a:spcBef>
            </a:pPr>
            <a:r>
              <a:rPr lang="en-US" sz="2400" i="1"/>
              <a:t>x</a:t>
            </a:r>
            <a:endParaRPr lang="en-AU" sz="2400" i="1"/>
          </a:p>
        </p:txBody>
      </p:sp>
      <p:sp>
        <p:nvSpPr>
          <p:cNvPr id="4123" name="Text Box 27"/>
          <p:cNvSpPr txBox="1">
            <a:spLocks noChangeArrowheads="1"/>
          </p:cNvSpPr>
          <p:nvPr/>
        </p:nvSpPr>
        <p:spPr bwMode="auto">
          <a:xfrm>
            <a:off x="6575425" y="1755775"/>
            <a:ext cx="381000" cy="457200"/>
          </a:xfrm>
          <a:prstGeom prst="rect">
            <a:avLst/>
          </a:prstGeom>
          <a:noFill/>
          <a:ln w="12700">
            <a:noFill/>
            <a:miter lim="800000"/>
            <a:headEnd/>
            <a:tailEnd/>
          </a:ln>
        </p:spPr>
        <p:txBody>
          <a:bodyPr>
            <a:spAutoFit/>
          </a:bodyPr>
          <a:lstStyle/>
          <a:p>
            <a:pPr eaLnBrk="0" hangingPunct="0">
              <a:spcBef>
                <a:spcPct val="50000"/>
              </a:spcBef>
            </a:pPr>
            <a:r>
              <a:rPr lang="en-US" sz="2400" i="1"/>
              <a:t>p</a:t>
            </a:r>
            <a:endParaRPr lang="en-AU" sz="2400" i="1"/>
          </a:p>
        </p:txBody>
      </p:sp>
      <p:sp>
        <p:nvSpPr>
          <p:cNvPr id="4124" name="Text Box 29"/>
          <p:cNvSpPr txBox="1">
            <a:spLocks noChangeArrowheads="1"/>
          </p:cNvSpPr>
          <p:nvPr/>
        </p:nvSpPr>
        <p:spPr bwMode="auto">
          <a:xfrm>
            <a:off x="776288" y="1484313"/>
            <a:ext cx="1997075" cy="457200"/>
          </a:xfrm>
          <a:prstGeom prst="rect">
            <a:avLst/>
          </a:prstGeom>
          <a:noFill/>
          <a:ln w="12700">
            <a:noFill/>
            <a:miter lim="800000"/>
            <a:headEnd/>
            <a:tailEnd/>
          </a:ln>
        </p:spPr>
        <p:txBody>
          <a:bodyPr>
            <a:spAutoFit/>
          </a:bodyPr>
          <a:lstStyle/>
          <a:p>
            <a:pPr eaLnBrk="0" hangingPunct="0">
              <a:spcBef>
                <a:spcPct val="50000"/>
              </a:spcBef>
            </a:pPr>
            <a:r>
              <a:rPr lang="en-US" sz="2400" b="1"/>
              <a:t>Cumulative</a:t>
            </a:r>
          </a:p>
        </p:txBody>
      </p:sp>
      <p:sp>
        <p:nvSpPr>
          <p:cNvPr id="4125" name="Text Box 30"/>
          <p:cNvSpPr txBox="1">
            <a:spLocks noChangeArrowheads="1"/>
          </p:cNvSpPr>
          <p:nvPr/>
        </p:nvSpPr>
        <p:spPr bwMode="auto">
          <a:xfrm>
            <a:off x="3729038" y="1484313"/>
            <a:ext cx="1997075" cy="457200"/>
          </a:xfrm>
          <a:prstGeom prst="rect">
            <a:avLst/>
          </a:prstGeom>
          <a:noFill/>
          <a:ln w="12700">
            <a:noFill/>
            <a:miter lim="800000"/>
            <a:headEnd/>
            <a:tailEnd/>
          </a:ln>
        </p:spPr>
        <p:txBody>
          <a:bodyPr>
            <a:spAutoFit/>
          </a:bodyPr>
          <a:lstStyle/>
          <a:p>
            <a:pPr eaLnBrk="0" hangingPunct="0">
              <a:spcBef>
                <a:spcPct val="50000"/>
              </a:spcBef>
            </a:pPr>
            <a:r>
              <a:rPr lang="en-US" sz="2400" b="1"/>
              <a:t>Incremental</a:t>
            </a:r>
          </a:p>
        </p:txBody>
      </p:sp>
      <p:sp>
        <p:nvSpPr>
          <p:cNvPr id="4126" name="Line 31"/>
          <p:cNvSpPr>
            <a:spLocks noChangeShapeType="1"/>
          </p:cNvSpPr>
          <p:nvPr/>
        </p:nvSpPr>
        <p:spPr bwMode="auto">
          <a:xfrm>
            <a:off x="849313" y="1916113"/>
            <a:ext cx="1600200" cy="0"/>
          </a:xfrm>
          <a:prstGeom prst="line">
            <a:avLst/>
          </a:prstGeom>
          <a:noFill/>
          <a:ln w="12700">
            <a:solidFill>
              <a:schemeClr val="tx1"/>
            </a:solidFill>
            <a:round/>
            <a:headEnd/>
            <a:tailEnd/>
          </a:ln>
        </p:spPr>
        <p:txBody>
          <a:bodyPr/>
          <a:lstStyle/>
          <a:p>
            <a:endParaRPr lang="en-US"/>
          </a:p>
        </p:txBody>
      </p:sp>
      <p:sp>
        <p:nvSpPr>
          <p:cNvPr id="4127" name="Line 32"/>
          <p:cNvSpPr>
            <a:spLocks noChangeShapeType="1"/>
          </p:cNvSpPr>
          <p:nvPr/>
        </p:nvSpPr>
        <p:spPr bwMode="auto">
          <a:xfrm>
            <a:off x="3800475" y="1916113"/>
            <a:ext cx="1676400" cy="0"/>
          </a:xfrm>
          <a:prstGeom prst="line">
            <a:avLst/>
          </a:prstGeom>
          <a:noFill/>
          <a:ln w="12700">
            <a:solidFill>
              <a:schemeClr val="tx1"/>
            </a:solidFill>
            <a:round/>
            <a:headEnd/>
            <a:tailEnd/>
          </a:ln>
        </p:spPr>
        <p:txBody>
          <a:bodyPr/>
          <a:lstStyle/>
          <a:p>
            <a:endParaRPr lang="en-US"/>
          </a:p>
        </p:txBody>
      </p:sp>
      <p:sp>
        <p:nvSpPr>
          <p:cNvPr id="4128" name="Slide Number Placeholder 32"/>
          <p:cNvSpPr txBox="1">
            <a:spLocks/>
          </p:cNvSpPr>
          <p:nvPr/>
        </p:nvSpPr>
        <p:spPr bwMode="auto">
          <a:xfrm>
            <a:off x="6465888" y="5876925"/>
            <a:ext cx="2133600" cy="365125"/>
          </a:xfrm>
          <a:prstGeom prst="rect">
            <a:avLst/>
          </a:prstGeom>
          <a:noFill/>
          <a:ln w="9525">
            <a:noFill/>
            <a:miter lim="800000"/>
            <a:headEnd/>
            <a:tailEnd/>
          </a:ln>
        </p:spPr>
        <p:txBody>
          <a:bodyPr/>
          <a:lstStyle/>
          <a:p>
            <a:endParaRPr lang="en-US"/>
          </a:p>
        </p:txBody>
      </p:sp>
      <p:sp>
        <p:nvSpPr>
          <p:cNvPr id="4129" name="TextBox 33"/>
          <p:cNvSpPr txBox="1">
            <a:spLocks noChangeArrowheads="1"/>
          </p:cNvSpPr>
          <p:nvPr/>
        </p:nvSpPr>
        <p:spPr bwMode="auto">
          <a:xfrm>
            <a:off x="3944938" y="5157788"/>
            <a:ext cx="5329237" cy="400050"/>
          </a:xfrm>
          <a:prstGeom prst="rect">
            <a:avLst/>
          </a:prstGeom>
          <a:noFill/>
          <a:ln w="9525">
            <a:noFill/>
            <a:miter lim="800000"/>
            <a:headEnd/>
            <a:tailEnd/>
          </a:ln>
        </p:spPr>
        <p:txBody>
          <a:bodyPr>
            <a:spAutoFit/>
          </a:bodyPr>
          <a:lstStyle/>
          <a:p>
            <a:r>
              <a:rPr lang="en-US" sz="2000"/>
              <a:t>Link ratio b has no predictive power</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AU"/>
          </a:p>
        </p:txBody>
      </p:sp>
      <p:sp>
        <p:nvSpPr>
          <p:cNvPr id="3" name="Slide Number Placeholder 2"/>
          <p:cNvSpPr>
            <a:spLocks noGrp="1"/>
          </p:cNvSpPr>
          <p:nvPr>
            <p:ph type="sldNum" sz="quarter" idx="10"/>
          </p:nvPr>
        </p:nvSpPr>
        <p:spPr/>
        <p:txBody>
          <a:bodyPr/>
          <a:lstStyle/>
          <a:p>
            <a:pPr>
              <a:defRPr/>
            </a:pPr>
            <a:fld id="{F7258963-F477-4287-A254-D53A789B38BC}" type="slidenum">
              <a:rPr lang="en-US" smtClean="0"/>
              <a:pPr>
                <a:defRPr/>
              </a:pPr>
              <a:t>18</a:t>
            </a:fld>
            <a:endParaRPr lang="en-US" dirty="0"/>
          </a:p>
        </p:txBody>
      </p:sp>
    </p:spTree>
    <p:extLst>
      <p:ext uri="{BB962C8B-B14F-4D97-AF65-F5344CB8AC3E}">
        <p14:creationId xmlns:p14="http://schemas.microsoft.com/office/powerpoint/2010/main" val="39270906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GB" smtClean="0"/>
              <a:t>Summary</a:t>
            </a:r>
            <a:endParaRPr lang="en-US" smtClean="0"/>
          </a:p>
        </p:txBody>
      </p:sp>
      <p:sp>
        <p:nvSpPr>
          <p:cNvPr id="18435" name="Content Placeholder 2"/>
          <p:cNvSpPr>
            <a:spLocks noGrp="1"/>
          </p:cNvSpPr>
          <p:nvPr>
            <p:ph idx="1"/>
          </p:nvPr>
        </p:nvSpPr>
        <p:spPr>
          <a:xfrm>
            <a:off x="550863" y="1341438"/>
            <a:ext cx="9001125" cy="4784725"/>
          </a:xfrm>
        </p:spPr>
        <p:txBody>
          <a:bodyPr/>
          <a:lstStyle/>
          <a:p>
            <a:pPr eaLnBrk="1" hangingPunct="1"/>
            <a:r>
              <a:rPr lang="en-US" smtClean="0"/>
              <a:t>Link ratio methods - Mack &amp; quasi-Poisson GLM are structure-less, information free, no descriptors of the features in the data. Give incorrect calendar period liability stream</a:t>
            </a:r>
          </a:p>
          <a:p>
            <a:pPr eaLnBrk="1" hangingPunct="1"/>
            <a:r>
              <a:rPr lang="en-US" smtClean="0"/>
              <a:t>Even if diagnostics are perfect, mean reserve may still be wide of the mark</a:t>
            </a:r>
          </a:p>
          <a:p>
            <a:pPr eaLnBrk="1" hangingPunct="1"/>
            <a:r>
              <a:rPr lang="en-US" smtClean="0"/>
              <a:t>On updating, estimates of mean ultimates may be grossly inconsistent</a:t>
            </a:r>
          </a:p>
          <a:p>
            <a:pPr eaLnBrk="1" hangingPunct="1"/>
            <a:r>
              <a:rPr lang="en-US" smtClean="0"/>
              <a:t>Bootstrap samples generated from Mack method are easily distinguishable from the real data</a:t>
            </a:r>
          </a:p>
          <a:p>
            <a:pPr eaLnBrk="1" hangingPunct="1">
              <a:buFont typeface="Arial" charset="0"/>
              <a:buNone/>
            </a:pPr>
            <a:r>
              <a:rPr lang="en-US" smtClean="0"/>
              <a:t>Introduce the </a:t>
            </a:r>
            <a:r>
              <a:rPr lang="en-US" b="1" smtClean="0"/>
              <a:t>Probabilistic Trend Family </a:t>
            </a:r>
            <a:r>
              <a:rPr lang="en-US" smtClean="0"/>
              <a:t>(PTF) modelling</a:t>
            </a:r>
          </a:p>
          <a:p>
            <a:pPr eaLnBrk="1" hangingPunct="1">
              <a:buFont typeface="Arial" charset="0"/>
              <a:buNone/>
            </a:pPr>
            <a:r>
              <a:rPr lang="en-US" smtClean="0"/>
              <a:t>framework and the </a:t>
            </a:r>
            <a:r>
              <a:rPr lang="en-US" b="1" smtClean="0"/>
              <a:t>Multiple PTF </a:t>
            </a:r>
            <a:r>
              <a:rPr lang="en-US" smtClean="0"/>
              <a:t>modelling frameworks</a:t>
            </a:r>
          </a:p>
          <a:p>
            <a:pPr eaLnBrk="1" hangingPunct="1"/>
            <a:endParaRPr lang="en-US" smtClean="0"/>
          </a:p>
          <a:p>
            <a:pPr eaLnBrk="1" hangingPunct="1">
              <a:buFont typeface="Arial" charset="0"/>
              <a:buNone/>
            </a:pPr>
            <a:endParaRPr lang="en-US"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12D5DF07-2A2B-4ADC-A55B-76C6B8D801AB}" type="slidenum">
              <a:rPr lang="en-US" smtClean="0"/>
              <a:pPr fontAlgn="base">
                <a:spcBef>
                  <a:spcPct val="0"/>
                </a:spcBef>
                <a:spcAft>
                  <a:spcPct val="0"/>
                </a:spcAft>
                <a:defRPr/>
              </a:pPr>
              <a:t>1</a:t>
            </a:fld>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smtClean="0"/>
              <a:t>Is assumption   E(p | x ) = a + (b-1) x   tenable?</a:t>
            </a:r>
          </a:p>
        </p:txBody>
      </p:sp>
      <p:sp>
        <p:nvSpPr>
          <p:cNvPr id="27651" name="Content Placeholder 2"/>
          <p:cNvSpPr>
            <a:spLocks noGrp="1"/>
          </p:cNvSpPr>
          <p:nvPr>
            <p:ph sz="half" idx="1"/>
          </p:nvPr>
        </p:nvSpPr>
        <p:spPr>
          <a:xfrm>
            <a:off x="549275" y="1484313"/>
            <a:ext cx="8940800" cy="1944687"/>
          </a:xfrm>
        </p:spPr>
        <p:txBody>
          <a:bodyPr/>
          <a:lstStyle/>
          <a:p>
            <a:pPr eaLnBrk="1" hangingPunct="1"/>
            <a:r>
              <a:rPr lang="en-US" smtClean="0"/>
              <a:t>Note:  If corr(x, p) = 0,  then corr((b-1)x, p) = 0 </a:t>
            </a:r>
          </a:p>
          <a:p>
            <a:pPr eaLnBrk="1" hangingPunct="1"/>
            <a:r>
              <a:rPr lang="en-US" smtClean="0"/>
              <a:t>If x, p uncorrelated, no ratio has predictive power</a:t>
            </a:r>
          </a:p>
          <a:p>
            <a:pPr eaLnBrk="1" hangingPunct="1"/>
            <a:r>
              <a:rPr lang="en-US" smtClean="0"/>
              <a:t>Ratio selection by actuarial judgment can’t overcome zero correlation.</a:t>
            </a:r>
          </a:p>
        </p:txBody>
      </p:sp>
      <p:sp>
        <p:nvSpPr>
          <p:cNvPr id="27652" name="Content Placeholder 2"/>
          <p:cNvSpPr>
            <a:spLocks noGrp="1"/>
          </p:cNvSpPr>
          <p:nvPr>
            <p:ph sz="half" idx="2"/>
          </p:nvPr>
        </p:nvSpPr>
        <p:spPr>
          <a:xfrm>
            <a:off x="6321425" y="3573463"/>
            <a:ext cx="3168650" cy="2951162"/>
          </a:xfrm>
        </p:spPr>
        <p:txBody>
          <a:bodyPr/>
          <a:lstStyle/>
          <a:p>
            <a:pPr eaLnBrk="1" hangingPunct="1"/>
            <a:r>
              <a:rPr lang="en-US" smtClean="0"/>
              <a:t>Corr. often close to 0</a:t>
            </a:r>
          </a:p>
          <a:p>
            <a:pPr eaLnBrk="1" hangingPunct="1"/>
            <a:r>
              <a:rPr lang="en-US" smtClean="0"/>
              <a:t>Sometimes not</a:t>
            </a:r>
          </a:p>
          <a:p>
            <a:pPr lvl="1" eaLnBrk="1" hangingPunct="1"/>
            <a:r>
              <a:rPr lang="en-US" smtClean="0"/>
              <a:t>Does this imply ratios are a good model?</a:t>
            </a:r>
          </a:p>
          <a:p>
            <a:pPr lvl="1" eaLnBrk="1" hangingPunct="1"/>
            <a:r>
              <a:rPr lang="en-US" smtClean="0"/>
              <a:t>Ranges?</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2CAFA026-FEE7-4C9F-8242-7C076670559C}" type="slidenum">
              <a:rPr lang="en-US" smtClean="0"/>
              <a:pPr fontAlgn="base">
                <a:spcBef>
                  <a:spcPct val="0"/>
                </a:spcBef>
                <a:spcAft>
                  <a:spcPct val="0"/>
                </a:spcAft>
                <a:defRPr/>
              </a:pPr>
              <a:t>19</a:t>
            </a:fld>
            <a:endParaRPr lang="en-US" smtClean="0"/>
          </a:p>
        </p:txBody>
      </p:sp>
      <p:grpSp>
        <p:nvGrpSpPr>
          <p:cNvPr id="27655" name="Group 5"/>
          <p:cNvGrpSpPr>
            <a:grpSpLocks/>
          </p:cNvGrpSpPr>
          <p:nvPr/>
        </p:nvGrpSpPr>
        <p:grpSpPr bwMode="auto">
          <a:xfrm>
            <a:off x="1063625" y="3860800"/>
            <a:ext cx="5062538" cy="2997200"/>
            <a:chOff x="1617" y="2410"/>
            <a:chExt cx="3189" cy="1888"/>
          </a:xfrm>
        </p:grpSpPr>
        <p:grpSp>
          <p:nvGrpSpPr>
            <p:cNvPr id="27658" name="Group 6"/>
            <p:cNvGrpSpPr>
              <a:grpSpLocks/>
            </p:cNvGrpSpPr>
            <p:nvPr/>
          </p:nvGrpSpPr>
          <p:grpSpPr bwMode="auto">
            <a:xfrm>
              <a:off x="1617" y="2410"/>
              <a:ext cx="3189" cy="1888"/>
              <a:chOff x="797" y="1161"/>
              <a:chExt cx="4072" cy="1888"/>
            </a:xfrm>
          </p:grpSpPr>
          <p:sp>
            <p:nvSpPr>
              <p:cNvPr id="27672" name="Line 7"/>
              <p:cNvSpPr>
                <a:spLocks noChangeShapeType="1"/>
              </p:cNvSpPr>
              <p:nvPr/>
            </p:nvSpPr>
            <p:spPr bwMode="auto">
              <a:xfrm>
                <a:off x="1029" y="2658"/>
                <a:ext cx="3840" cy="0"/>
              </a:xfrm>
              <a:prstGeom prst="line">
                <a:avLst/>
              </a:prstGeom>
              <a:noFill/>
              <a:ln w="9525">
                <a:solidFill>
                  <a:schemeClr val="tx1"/>
                </a:solidFill>
                <a:round/>
                <a:headEnd/>
                <a:tailEnd type="stealth" w="med" len="lg"/>
              </a:ln>
            </p:spPr>
            <p:txBody>
              <a:bodyPr/>
              <a:lstStyle/>
              <a:p>
                <a:endParaRPr lang="en-US"/>
              </a:p>
            </p:txBody>
          </p:sp>
          <p:sp>
            <p:nvSpPr>
              <p:cNvPr id="27673" name="Line 8"/>
              <p:cNvSpPr>
                <a:spLocks noChangeShapeType="1"/>
              </p:cNvSpPr>
              <p:nvPr/>
            </p:nvSpPr>
            <p:spPr bwMode="auto">
              <a:xfrm flipV="1">
                <a:off x="1029" y="1161"/>
                <a:ext cx="0" cy="1504"/>
              </a:xfrm>
              <a:prstGeom prst="line">
                <a:avLst/>
              </a:prstGeom>
              <a:noFill/>
              <a:ln w="9525">
                <a:solidFill>
                  <a:schemeClr val="tx1"/>
                </a:solidFill>
                <a:round/>
                <a:headEnd/>
                <a:tailEnd type="stealth" w="med" len="lg"/>
              </a:ln>
            </p:spPr>
            <p:txBody>
              <a:bodyPr/>
              <a:lstStyle/>
              <a:p>
                <a:endParaRPr lang="en-US"/>
              </a:p>
            </p:txBody>
          </p:sp>
          <p:sp>
            <p:nvSpPr>
              <p:cNvPr id="27674" name="Text Box 9"/>
              <p:cNvSpPr txBox="1">
                <a:spLocks noChangeArrowheads="1"/>
              </p:cNvSpPr>
              <p:nvPr/>
            </p:nvSpPr>
            <p:spPr bwMode="auto">
              <a:xfrm>
                <a:off x="797" y="1252"/>
                <a:ext cx="240" cy="381"/>
              </a:xfrm>
              <a:prstGeom prst="rect">
                <a:avLst/>
              </a:prstGeom>
              <a:noFill/>
              <a:ln w="9525">
                <a:noFill/>
                <a:miter lim="800000"/>
                <a:headEnd/>
                <a:tailEnd/>
              </a:ln>
            </p:spPr>
            <p:txBody>
              <a:bodyPr>
                <a:spAutoFit/>
              </a:bodyPr>
              <a:lstStyle/>
              <a:p>
                <a:pPr>
                  <a:spcBef>
                    <a:spcPct val="50000"/>
                  </a:spcBef>
                </a:pPr>
                <a:r>
                  <a:rPr lang="en-US" sz="2400" i="1"/>
                  <a:t>p</a:t>
                </a:r>
              </a:p>
            </p:txBody>
          </p:sp>
          <p:sp>
            <p:nvSpPr>
              <p:cNvPr id="27675" name="Text Box 10"/>
              <p:cNvSpPr txBox="1">
                <a:spLocks noChangeArrowheads="1"/>
              </p:cNvSpPr>
              <p:nvPr/>
            </p:nvSpPr>
            <p:spPr bwMode="auto">
              <a:xfrm>
                <a:off x="4562" y="2668"/>
                <a:ext cx="240" cy="381"/>
              </a:xfrm>
              <a:prstGeom prst="rect">
                <a:avLst/>
              </a:prstGeom>
              <a:noFill/>
              <a:ln w="9525">
                <a:noFill/>
                <a:miter lim="800000"/>
                <a:headEnd/>
                <a:tailEnd/>
              </a:ln>
            </p:spPr>
            <p:txBody>
              <a:bodyPr>
                <a:spAutoFit/>
              </a:bodyPr>
              <a:lstStyle/>
              <a:p>
                <a:pPr>
                  <a:spcBef>
                    <a:spcPct val="50000"/>
                  </a:spcBef>
                </a:pPr>
                <a:r>
                  <a:rPr lang="en-US" sz="2400" i="1"/>
                  <a:t>x</a:t>
                </a:r>
              </a:p>
            </p:txBody>
          </p:sp>
        </p:grpSp>
        <p:sp>
          <p:nvSpPr>
            <p:cNvPr id="27659" name="Line 11"/>
            <p:cNvSpPr>
              <a:spLocks noChangeShapeType="1"/>
            </p:cNvSpPr>
            <p:nvPr/>
          </p:nvSpPr>
          <p:spPr bwMode="auto">
            <a:xfrm rot="1499261" flipV="1">
              <a:off x="1707" y="2665"/>
              <a:ext cx="2744" cy="1270"/>
            </a:xfrm>
            <a:prstGeom prst="line">
              <a:avLst/>
            </a:prstGeom>
            <a:noFill/>
            <a:ln w="9525">
              <a:solidFill>
                <a:srgbClr val="669900"/>
              </a:solidFill>
              <a:round/>
              <a:headEnd/>
              <a:tailEnd/>
            </a:ln>
          </p:spPr>
          <p:txBody>
            <a:bodyPr/>
            <a:lstStyle/>
            <a:p>
              <a:endParaRPr lang="en-US"/>
            </a:p>
          </p:txBody>
        </p:sp>
        <p:grpSp>
          <p:nvGrpSpPr>
            <p:cNvPr id="27660" name="Group 12"/>
            <p:cNvGrpSpPr>
              <a:grpSpLocks/>
            </p:cNvGrpSpPr>
            <p:nvPr/>
          </p:nvGrpSpPr>
          <p:grpSpPr bwMode="auto">
            <a:xfrm>
              <a:off x="1979" y="2784"/>
              <a:ext cx="2042" cy="997"/>
              <a:chOff x="1979" y="2784"/>
              <a:chExt cx="2042" cy="997"/>
            </a:xfrm>
          </p:grpSpPr>
          <p:sp>
            <p:nvSpPr>
              <p:cNvPr id="27661" name="AutoShape 13"/>
              <p:cNvSpPr>
                <a:spLocks noChangeArrowheads="1"/>
              </p:cNvSpPr>
              <p:nvPr/>
            </p:nvSpPr>
            <p:spPr bwMode="auto">
              <a:xfrm rot="1499261">
                <a:off x="3984" y="2832"/>
                <a:ext cx="37" cy="37"/>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27662" name="AutoShape 14"/>
              <p:cNvSpPr>
                <a:spLocks noChangeArrowheads="1"/>
              </p:cNvSpPr>
              <p:nvPr/>
            </p:nvSpPr>
            <p:spPr bwMode="auto">
              <a:xfrm rot="1499261">
                <a:off x="3936" y="3744"/>
                <a:ext cx="38" cy="37"/>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27663" name="AutoShape 15"/>
              <p:cNvSpPr>
                <a:spLocks noChangeArrowheads="1"/>
              </p:cNvSpPr>
              <p:nvPr/>
            </p:nvSpPr>
            <p:spPr bwMode="auto">
              <a:xfrm rot="1499261">
                <a:off x="3504" y="2784"/>
                <a:ext cx="38" cy="36"/>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27664" name="AutoShape 16"/>
              <p:cNvSpPr>
                <a:spLocks noChangeArrowheads="1"/>
              </p:cNvSpPr>
              <p:nvPr/>
            </p:nvSpPr>
            <p:spPr bwMode="auto">
              <a:xfrm rot="1499261">
                <a:off x="2938" y="3660"/>
                <a:ext cx="38" cy="36"/>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27665" name="AutoShape 17"/>
              <p:cNvSpPr>
                <a:spLocks noChangeArrowheads="1"/>
              </p:cNvSpPr>
              <p:nvPr/>
            </p:nvSpPr>
            <p:spPr bwMode="auto">
              <a:xfrm rot="1499261">
                <a:off x="2411" y="2880"/>
                <a:ext cx="37" cy="37"/>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27666" name="AutoShape 18"/>
              <p:cNvSpPr>
                <a:spLocks noChangeArrowheads="1"/>
              </p:cNvSpPr>
              <p:nvPr/>
            </p:nvSpPr>
            <p:spPr bwMode="auto">
              <a:xfrm rot="1499261">
                <a:off x="1979" y="3323"/>
                <a:ext cx="37" cy="37"/>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27667" name="AutoShape 19"/>
              <p:cNvSpPr>
                <a:spLocks noChangeArrowheads="1"/>
              </p:cNvSpPr>
              <p:nvPr/>
            </p:nvSpPr>
            <p:spPr bwMode="auto">
              <a:xfrm rot="1499261">
                <a:off x="3600" y="3600"/>
                <a:ext cx="37" cy="37"/>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27668" name="AutoShape 20"/>
              <p:cNvSpPr>
                <a:spLocks noChangeArrowheads="1"/>
              </p:cNvSpPr>
              <p:nvPr/>
            </p:nvSpPr>
            <p:spPr bwMode="auto">
              <a:xfrm rot="1499261">
                <a:off x="3264" y="3024"/>
                <a:ext cx="37" cy="36"/>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27669" name="AutoShape 21"/>
              <p:cNvSpPr>
                <a:spLocks noChangeArrowheads="1"/>
              </p:cNvSpPr>
              <p:nvPr/>
            </p:nvSpPr>
            <p:spPr bwMode="auto">
              <a:xfrm rot="1499261">
                <a:off x="3370" y="3324"/>
                <a:ext cx="38" cy="36"/>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27670" name="AutoShape 22"/>
              <p:cNvSpPr>
                <a:spLocks noChangeArrowheads="1"/>
              </p:cNvSpPr>
              <p:nvPr/>
            </p:nvSpPr>
            <p:spPr bwMode="auto">
              <a:xfrm rot="1499261">
                <a:off x="3120" y="3324"/>
                <a:ext cx="37" cy="36"/>
              </a:xfrm>
              <a:prstGeom prst="flowChartConnector">
                <a:avLst/>
              </a:prstGeom>
              <a:solidFill>
                <a:srgbClr val="000066"/>
              </a:solidFill>
              <a:ln w="9525">
                <a:solidFill>
                  <a:schemeClr val="tx1"/>
                </a:solidFill>
                <a:round/>
                <a:headEnd/>
                <a:tailEnd/>
              </a:ln>
            </p:spPr>
            <p:txBody>
              <a:bodyPr wrap="none" anchor="ctr"/>
              <a:lstStyle/>
              <a:p>
                <a:endParaRPr lang="en-US"/>
              </a:p>
            </p:txBody>
          </p:sp>
          <p:sp>
            <p:nvSpPr>
              <p:cNvPr id="27671" name="AutoShape 23"/>
              <p:cNvSpPr>
                <a:spLocks noChangeArrowheads="1"/>
              </p:cNvSpPr>
              <p:nvPr/>
            </p:nvSpPr>
            <p:spPr bwMode="auto">
              <a:xfrm rot="1499261">
                <a:off x="2554" y="3289"/>
                <a:ext cx="38" cy="37"/>
              </a:xfrm>
              <a:prstGeom prst="flowChartConnector">
                <a:avLst/>
              </a:prstGeom>
              <a:solidFill>
                <a:srgbClr val="000066"/>
              </a:solidFill>
              <a:ln w="9525">
                <a:solidFill>
                  <a:schemeClr val="tx1"/>
                </a:solidFill>
                <a:round/>
                <a:headEnd/>
                <a:tailEnd/>
              </a:ln>
            </p:spPr>
            <p:txBody>
              <a:bodyPr wrap="none" anchor="ctr"/>
              <a:lstStyle/>
              <a:p>
                <a:endParaRPr lang="en-US"/>
              </a:p>
            </p:txBody>
          </p:sp>
        </p:grpSp>
      </p:grpSp>
      <p:sp>
        <p:nvSpPr>
          <p:cNvPr id="90" name="Line 8"/>
          <p:cNvSpPr>
            <a:spLocks noChangeShapeType="1"/>
          </p:cNvSpPr>
          <p:nvPr/>
        </p:nvSpPr>
        <p:spPr bwMode="auto">
          <a:xfrm flipV="1">
            <a:off x="1352550" y="4111625"/>
            <a:ext cx="1944688" cy="2089150"/>
          </a:xfrm>
          <a:prstGeom prst="line">
            <a:avLst/>
          </a:prstGeom>
          <a:noFill/>
          <a:ln w="19050">
            <a:solidFill>
              <a:schemeClr val="tx1"/>
            </a:solidFill>
            <a:round/>
            <a:headEnd/>
            <a:tailEnd type="stealth" w="med" len="lg"/>
          </a:ln>
        </p:spPr>
        <p:txBody>
          <a:bodyPr>
            <a:spAutoFit/>
          </a:bodyPr>
          <a:lstStyle/>
          <a:p>
            <a:endParaRPr lang="en-US"/>
          </a:p>
        </p:txBody>
      </p:sp>
      <p:sp>
        <p:nvSpPr>
          <p:cNvPr id="91" name="Line 9"/>
          <p:cNvSpPr>
            <a:spLocks noChangeShapeType="1"/>
          </p:cNvSpPr>
          <p:nvPr/>
        </p:nvSpPr>
        <p:spPr bwMode="auto">
          <a:xfrm flipV="1">
            <a:off x="1352550" y="5300663"/>
            <a:ext cx="2808288" cy="900112"/>
          </a:xfrm>
          <a:prstGeom prst="line">
            <a:avLst/>
          </a:prstGeom>
          <a:noFill/>
          <a:ln w="19050">
            <a:solidFill>
              <a:schemeClr val="tx1"/>
            </a:solidFill>
            <a:round/>
            <a:headEnd/>
            <a:tailEnd type="stealth" w="med" len="lg"/>
          </a:ln>
        </p:spPr>
        <p:txBody>
          <a:bodyPr>
            <a:spAutoFit/>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90"/>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0" nodeType="afterEffect">
                                  <p:stCondLst>
                                    <p:cond delay="0"/>
                                  </p:stCondLst>
                                  <p:childTnLst>
                                    <p:set>
                                      <p:cBhvr>
                                        <p:cTn id="13" dur="1" fill="hold">
                                          <p:stCondLst>
                                            <p:cond delay="0"/>
                                          </p:stCondLst>
                                        </p:cTn>
                                        <p:tgtEl>
                                          <p:spTgt spid="91"/>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1" nodeType="clickEffect">
                                  <p:stCondLst>
                                    <p:cond delay="0"/>
                                  </p:stCondLst>
                                  <p:childTnLst>
                                    <p:set>
                                      <p:cBhvr>
                                        <p:cTn id="17" dur="1" fill="hold">
                                          <p:stCondLst>
                                            <p:cond delay="0"/>
                                          </p:stCondLst>
                                        </p:cTn>
                                        <p:tgtEl>
                                          <p:spTgt spid="9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0" grpId="1" animBg="1"/>
      <p:bldP spid="91" grpId="0" animBg="1"/>
      <p:bldP spid="91"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7" name="Picture 16"/>
          <p:cNvPicPr>
            <a:picLocks noChangeAspect="1" noChangeArrowheads="1"/>
          </p:cNvPicPr>
          <p:nvPr/>
        </p:nvPicPr>
        <p:blipFill>
          <a:blip r:embed="rId3" cstate="print"/>
          <a:srcRect/>
          <a:stretch>
            <a:fillRect/>
          </a:stretch>
        </p:blipFill>
        <p:spPr bwMode="auto">
          <a:xfrm>
            <a:off x="2792413" y="5267325"/>
            <a:ext cx="3286125" cy="1590675"/>
          </a:xfrm>
          <a:prstGeom prst="rect">
            <a:avLst/>
          </a:prstGeom>
          <a:noFill/>
          <a:ln w="9525">
            <a:noFill/>
            <a:miter lim="800000"/>
            <a:headEnd/>
            <a:tailEnd/>
          </a:ln>
        </p:spPr>
      </p:pic>
      <p:sp>
        <p:nvSpPr>
          <p:cNvPr id="5128" name="Line 22"/>
          <p:cNvSpPr>
            <a:spLocks noChangeShapeType="1"/>
          </p:cNvSpPr>
          <p:nvPr/>
        </p:nvSpPr>
        <p:spPr bwMode="auto">
          <a:xfrm>
            <a:off x="3030538" y="4711700"/>
            <a:ext cx="2514600" cy="0"/>
          </a:xfrm>
          <a:prstGeom prst="line">
            <a:avLst/>
          </a:prstGeom>
          <a:noFill/>
          <a:ln w="9525">
            <a:solidFill>
              <a:schemeClr val="tx1"/>
            </a:solidFill>
            <a:round/>
            <a:headEnd/>
            <a:tailEnd type="triangle" w="med" len="med"/>
          </a:ln>
        </p:spPr>
        <p:txBody>
          <a:bodyPr/>
          <a:lstStyle/>
          <a:p>
            <a:endParaRPr lang="en-US"/>
          </a:p>
        </p:txBody>
      </p:sp>
      <p:sp>
        <p:nvSpPr>
          <p:cNvPr id="5129" name="Line 23"/>
          <p:cNvSpPr>
            <a:spLocks noChangeShapeType="1"/>
          </p:cNvSpPr>
          <p:nvPr/>
        </p:nvSpPr>
        <p:spPr bwMode="auto">
          <a:xfrm>
            <a:off x="3106738" y="4254500"/>
            <a:ext cx="2133600" cy="0"/>
          </a:xfrm>
          <a:prstGeom prst="line">
            <a:avLst/>
          </a:prstGeom>
          <a:noFill/>
          <a:ln w="9525">
            <a:solidFill>
              <a:schemeClr val="tx1"/>
            </a:solidFill>
            <a:round/>
            <a:headEnd/>
            <a:tailEnd/>
          </a:ln>
        </p:spPr>
        <p:txBody>
          <a:bodyPr/>
          <a:lstStyle/>
          <a:p>
            <a:endParaRPr lang="en-US"/>
          </a:p>
        </p:txBody>
      </p:sp>
      <p:sp>
        <p:nvSpPr>
          <p:cNvPr id="5130" name="Text Box 26"/>
          <p:cNvSpPr txBox="1">
            <a:spLocks noChangeArrowheads="1"/>
          </p:cNvSpPr>
          <p:nvPr/>
        </p:nvSpPr>
        <p:spPr bwMode="auto">
          <a:xfrm>
            <a:off x="3106738" y="39497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5131" name="Text Box 27"/>
          <p:cNvSpPr txBox="1">
            <a:spLocks noChangeArrowheads="1"/>
          </p:cNvSpPr>
          <p:nvPr/>
        </p:nvSpPr>
        <p:spPr bwMode="auto">
          <a:xfrm>
            <a:off x="3182938" y="42545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5132" name="Text Box 28"/>
          <p:cNvSpPr txBox="1">
            <a:spLocks noChangeArrowheads="1"/>
          </p:cNvSpPr>
          <p:nvPr/>
        </p:nvSpPr>
        <p:spPr bwMode="auto">
          <a:xfrm>
            <a:off x="3487738" y="41021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5133" name="Text Box 29"/>
          <p:cNvSpPr txBox="1">
            <a:spLocks noChangeArrowheads="1"/>
          </p:cNvSpPr>
          <p:nvPr/>
        </p:nvSpPr>
        <p:spPr bwMode="auto">
          <a:xfrm>
            <a:off x="3792538" y="39497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5134" name="Text Box 30"/>
          <p:cNvSpPr txBox="1">
            <a:spLocks noChangeArrowheads="1"/>
          </p:cNvSpPr>
          <p:nvPr/>
        </p:nvSpPr>
        <p:spPr bwMode="auto">
          <a:xfrm>
            <a:off x="3792538" y="42545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5135" name="Text Box 31"/>
          <p:cNvSpPr txBox="1">
            <a:spLocks noChangeArrowheads="1"/>
          </p:cNvSpPr>
          <p:nvPr/>
        </p:nvSpPr>
        <p:spPr bwMode="auto">
          <a:xfrm>
            <a:off x="4249738" y="39497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5136" name="Text Box 32"/>
          <p:cNvSpPr txBox="1">
            <a:spLocks noChangeArrowheads="1"/>
          </p:cNvSpPr>
          <p:nvPr/>
        </p:nvSpPr>
        <p:spPr bwMode="auto">
          <a:xfrm>
            <a:off x="4249738" y="42545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5137" name="Text Box 33"/>
          <p:cNvSpPr txBox="1">
            <a:spLocks noChangeArrowheads="1"/>
          </p:cNvSpPr>
          <p:nvPr/>
        </p:nvSpPr>
        <p:spPr bwMode="auto">
          <a:xfrm>
            <a:off x="4706938" y="4025900"/>
            <a:ext cx="381000" cy="274638"/>
          </a:xfrm>
          <a:prstGeom prst="rect">
            <a:avLst/>
          </a:prstGeom>
          <a:noFill/>
          <a:ln w="9525">
            <a:noFill/>
            <a:miter lim="800000"/>
            <a:headEnd/>
            <a:tailEnd/>
          </a:ln>
        </p:spPr>
        <p:txBody>
          <a:bodyPr>
            <a:spAutoFit/>
          </a:bodyPr>
          <a:lstStyle/>
          <a:p>
            <a:pPr>
              <a:spcBef>
                <a:spcPct val="50000"/>
              </a:spcBef>
            </a:pPr>
            <a:r>
              <a:rPr lang="en-US" sz="1200" b="1">
                <a:sym typeface="Marlett" pitchFamily="2" charset="2"/>
              </a:rPr>
              <a:t>x</a:t>
            </a:r>
            <a:endParaRPr lang="en-AU" sz="1200" b="1"/>
          </a:p>
        </p:txBody>
      </p:sp>
      <p:sp>
        <p:nvSpPr>
          <p:cNvPr id="5" name="Slide Number Placeholder 4"/>
          <p:cNvSpPr>
            <a:spLocks noGrp="1"/>
          </p:cNvSpPr>
          <p:nvPr>
            <p:ph type="sldNum" sz="quarter" idx="10"/>
          </p:nvPr>
        </p:nvSpPr>
        <p:spPr/>
        <p:txBody>
          <a:bodyPr/>
          <a:lstStyle/>
          <a:p>
            <a:pPr>
              <a:defRPr/>
            </a:pPr>
            <a:fld id="{522D9133-3584-4C52-88DD-D67AE7FC17EC}" type="slidenum">
              <a:rPr lang="en-US" smtClean="0"/>
              <a:pPr>
                <a:defRPr/>
              </a:pPr>
              <a:t>20</a:t>
            </a:fld>
            <a:endParaRPr lang="en-US" dirty="0"/>
          </a:p>
        </p:txBody>
      </p:sp>
      <p:graphicFrame>
        <p:nvGraphicFramePr>
          <p:cNvPr id="5122" name="Object 12">
            <a:hlinkClick r:id="" action="ppaction://ole?verb=0"/>
          </p:cNvPr>
          <p:cNvGraphicFramePr>
            <a:graphicFrameLocks/>
          </p:cNvGraphicFramePr>
          <p:nvPr/>
        </p:nvGraphicFramePr>
        <p:xfrm>
          <a:off x="1639888" y="1989138"/>
          <a:ext cx="2863850" cy="1752600"/>
        </p:xfrm>
        <a:graphic>
          <a:graphicData uri="http://schemas.openxmlformats.org/presentationml/2006/ole">
            <mc:AlternateContent xmlns:mc="http://schemas.openxmlformats.org/markup-compatibility/2006">
              <mc:Choice xmlns:v="urn:schemas-microsoft-com:vml" Requires="v">
                <p:oleObj spid="_x0000_s5137" name="Picture" r:id="rId4" imgW="3259080" imgH="1830240" progId="Word.Picture.8">
                  <p:embed/>
                </p:oleObj>
              </mc:Choice>
              <mc:Fallback>
                <p:oleObj name="Picture" r:id="rId4" imgW="3259080" imgH="1830240" progId="Word.Picture.8">
                  <p:embed/>
                  <p:pic>
                    <p:nvPicPr>
                      <p:cNvPr id="0" name="Object 1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39888" y="1989138"/>
                        <a:ext cx="286385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5140" name="Group 8"/>
          <p:cNvGrpSpPr>
            <a:grpSpLocks/>
          </p:cNvGrpSpPr>
          <p:nvPr/>
        </p:nvGrpSpPr>
        <p:grpSpPr bwMode="auto">
          <a:xfrm>
            <a:off x="4881563" y="1844675"/>
            <a:ext cx="2895600" cy="1897063"/>
            <a:chOff x="2307" y="1066"/>
            <a:chExt cx="1824" cy="1195"/>
          </a:xfrm>
        </p:grpSpPr>
        <p:graphicFrame>
          <p:nvGraphicFramePr>
            <p:cNvPr id="5126" name="Object 9">
              <a:hlinkClick r:id="" action="ppaction://ole?verb=0"/>
            </p:cNvPr>
            <p:cNvGraphicFramePr>
              <a:graphicFrameLocks/>
            </p:cNvGraphicFramePr>
            <p:nvPr/>
          </p:nvGraphicFramePr>
          <p:xfrm>
            <a:off x="2307" y="1157"/>
            <a:ext cx="1824" cy="1104"/>
          </p:xfrm>
          <a:graphic>
            <a:graphicData uri="http://schemas.openxmlformats.org/presentationml/2006/ole">
              <mc:AlternateContent xmlns:mc="http://schemas.openxmlformats.org/markup-compatibility/2006">
                <mc:Choice xmlns:v="urn:schemas-microsoft-com:vml" Requires="v">
                  <p:oleObj spid="_x0000_s5138" name="Picture" r:id="rId6" imgW="3259080" imgH="1830240" progId="Word.Picture.8">
                    <p:embed/>
                  </p:oleObj>
                </mc:Choice>
                <mc:Fallback>
                  <p:oleObj name="Picture" r:id="rId6" imgW="3259080" imgH="1830240" progId="Word.Picture.8">
                    <p:embed/>
                    <p:pic>
                      <p:nvPicPr>
                        <p:cNvPr id="0" name="Object 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07" y="1157"/>
                          <a:ext cx="1824" cy="1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58" name="Text Box 10"/>
            <p:cNvSpPr txBox="1">
              <a:spLocks noChangeArrowheads="1"/>
            </p:cNvSpPr>
            <p:nvPr/>
          </p:nvSpPr>
          <p:spPr bwMode="auto">
            <a:xfrm>
              <a:off x="2896" y="1066"/>
              <a:ext cx="672" cy="173"/>
            </a:xfrm>
            <a:prstGeom prst="rect">
              <a:avLst/>
            </a:prstGeom>
            <a:noFill/>
            <a:ln w="12700">
              <a:noFill/>
              <a:miter lim="800000"/>
              <a:headEnd/>
              <a:tailEnd/>
            </a:ln>
          </p:spPr>
          <p:txBody>
            <a:bodyPr>
              <a:spAutoFit/>
            </a:bodyPr>
            <a:lstStyle/>
            <a:p>
              <a:pPr eaLnBrk="0" hangingPunct="0">
                <a:spcBef>
                  <a:spcPct val="50000"/>
                </a:spcBef>
              </a:pPr>
              <a:r>
                <a:rPr lang="en-US" sz="1200" b="1"/>
                <a:t> j-1   j</a:t>
              </a:r>
              <a:endParaRPr lang="en-AU" sz="1200" b="1"/>
            </a:p>
          </p:txBody>
        </p:sp>
        <p:sp>
          <p:nvSpPr>
            <p:cNvPr id="5159" name="Text Box 11"/>
            <p:cNvSpPr txBox="1">
              <a:spLocks noChangeArrowheads="1"/>
            </p:cNvSpPr>
            <p:nvPr/>
          </p:nvSpPr>
          <p:spPr bwMode="auto">
            <a:xfrm>
              <a:off x="3168" y="1248"/>
              <a:ext cx="720" cy="288"/>
            </a:xfrm>
            <a:prstGeom prst="rect">
              <a:avLst/>
            </a:prstGeom>
            <a:noFill/>
            <a:ln w="12700">
              <a:noFill/>
              <a:miter lim="800000"/>
              <a:headEnd/>
              <a:tailEnd/>
            </a:ln>
          </p:spPr>
          <p:txBody>
            <a:bodyPr>
              <a:spAutoFit/>
            </a:bodyPr>
            <a:lstStyle/>
            <a:p>
              <a:pPr eaLnBrk="0" hangingPunct="0">
                <a:spcBef>
                  <a:spcPct val="50000"/>
                </a:spcBef>
              </a:pPr>
              <a:r>
                <a:rPr lang="en-US" sz="2400"/>
                <a:t>} </a:t>
              </a:r>
              <a:r>
                <a:rPr lang="en-US" sz="2400" i="1"/>
                <a:t>p</a:t>
              </a:r>
              <a:endParaRPr lang="en-AU" sz="2400" i="1"/>
            </a:p>
          </p:txBody>
        </p:sp>
      </p:grpSp>
      <p:graphicFrame>
        <p:nvGraphicFramePr>
          <p:cNvPr id="5123" name="Object 13">
            <a:hlinkClick r:id="" action="ppaction://ole?verb=0"/>
          </p:cNvPr>
          <p:cNvGraphicFramePr>
            <a:graphicFrameLocks/>
          </p:cNvGraphicFramePr>
          <p:nvPr/>
        </p:nvGraphicFramePr>
        <p:xfrm>
          <a:off x="2862263" y="2276475"/>
          <a:ext cx="520700" cy="271463"/>
        </p:xfrm>
        <a:graphic>
          <a:graphicData uri="http://schemas.openxmlformats.org/presentationml/2006/ole">
            <mc:AlternateContent xmlns:mc="http://schemas.openxmlformats.org/markup-compatibility/2006">
              <mc:Choice xmlns:v="urn:schemas-microsoft-com:vml" Requires="v">
                <p:oleObj spid="_x0000_s5139" name="Equation" r:id="rId7" imgW="633240" imgH="493560" progId="Equation.3">
                  <p:embed/>
                </p:oleObj>
              </mc:Choice>
              <mc:Fallback>
                <p:oleObj name="Equation" r:id="rId7" imgW="633240" imgH="493560" progId="Equation.3">
                  <p:embed/>
                  <p:pic>
                    <p:nvPicPr>
                      <p:cNvPr id="0" name="Object 13"/>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62263" y="2276475"/>
                        <a:ext cx="520700" cy="271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124" name="Object 14">
            <a:hlinkClick r:id="" action="ppaction://ole?verb=0"/>
          </p:cNvPr>
          <p:cNvGraphicFramePr>
            <a:graphicFrameLocks/>
          </p:cNvGraphicFramePr>
          <p:nvPr/>
        </p:nvGraphicFramePr>
        <p:xfrm>
          <a:off x="2505075" y="2276475"/>
          <a:ext cx="485775" cy="300038"/>
        </p:xfrm>
        <a:graphic>
          <a:graphicData uri="http://schemas.openxmlformats.org/presentationml/2006/ole">
            <mc:AlternateContent xmlns:mc="http://schemas.openxmlformats.org/markup-compatibility/2006">
              <mc:Choice xmlns:v="urn:schemas-microsoft-com:vml" Requires="v">
                <p:oleObj spid="_x0000_s5140" name="Equation" r:id="rId9" imgW="607680" imgH="493560" progId="Equation.3">
                  <p:embed/>
                </p:oleObj>
              </mc:Choice>
              <mc:Fallback>
                <p:oleObj name="Equation" r:id="rId9" imgW="607680" imgH="493560" progId="Equation.3">
                  <p:embed/>
                  <p:pic>
                    <p:nvPicPr>
                      <p:cNvPr id="0" name="Object 14"/>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05075" y="2276475"/>
                        <a:ext cx="485775" cy="30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41" name="Text Box 15"/>
          <p:cNvSpPr txBox="1">
            <a:spLocks noChangeArrowheads="1"/>
          </p:cNvSpPr>
          <p:nvPr/>
        </p:nvSpPr>
        <p:spPr bwMode="auto">
          <a:xfrm>
            <a:off x="2576513" y="1844675"/>
            <a:ext cx="942975" cy="274638"/>
          </a:xfrm>
          <a:prstGeom prst="rect">
            <a:avLst/>
          </a:prstGeom>
          <a:noFill/>
          <a:ln w="12700">
            <a:noFill/>
            <a:miter lim="800000"/>
            <a:headEnd/>
            <a:tailEnd/>
          </a:ln>
        </p:spPr>
        <p:txBody>
          <a:bodyPr>
            <a:spAutoFit/>
          </a:bodyPr>
          <a:lstStyle/>
          <a:p>
            <a:pPr eaLnBrk="0" hangingPunct="0">
              <a:spcBef>
                <a:spcPct val="50000"/>
              </a:spcBef>
            </a:pPr>
            <a:r>
              <a:rPr lang="en-US" sz="1200" b="1"/>
              <a:t> j-1   j</a:t>
            </a:r>
            <a:endParaRPr lang="en-AU" sz="1200" b="1"/>
          </a:p>
        </p:txBody>
      </p:sp>
      <p:sp>
        <p:nvSpPr>
          <p:cNvPr id="5142" name="Line 19"/>
          <p:cNvSpPr>
            <a:spLocks noChangeShapeType="1"/>
          </p:cNvSpPr>
          <p:nvPr/>
        </p:nvSpPr>
        <p:spPr bwMode="auto">
          <a:xfrm>
            <a:off x="7680325" y="2128838"/>
            <a:ext cx="0" cy="1447800"/>
          </a:xfrm>
          <a:prstGeom prst="line">
            <a:avLst/>
          </a:prstGeom>
          <a:noFill/>
          <a:ln w="28575">
            <a:solidFill>
              <a:schemeClr val="tx1"/>
            </a:solidFill>
            <a:round/>
            <a:headEnd/>
            <a:tailEnd type="triangle" w="med" len="med"/>
          </a:ln>
        </p:spPr>
        <p:txBody>
          <a:bodyPr/>
          <a:lstStyle/>
          <a:p>
            <a:endParaRPr lang="en-US"/>
          </a:p>
        </p:txBody>
      </p:sp>
      <p:sp>
        <p:nvSpPr>
          <p:cNvPr id="5143" name="Text Box 20"/>
          <p:cNvSpPr txBox="1">
            <a:spLocks noChangeArrowheads="1"/>
          </p:cNvSpPr>
          <p:nvPr/>
        </p:nvSpPr>
        <p:spPr bwMode="auto">
          <a:xfrm>
            <a:off x="7756525" y="3195638"/>
            <a:ext cx="457200" cy="457200"/>
          </a:xfrm>
          <a:prstGeom prst="rect">
            <a:avLst/>
          </a:prstGeom>
          <a:noFill/>
          <a:ln w="12700">
            <a:noFill/>
            <a:miter lim="800000"/>
            <a:headEnd/>
            <a:tailEnd/>
          </a:ln>
        </p:spPr>
        <p:txBody>
          <a:bodyPr>
            <a:spAutoFit/>
          </a:bodyPr>
          <a:lstStyle/>
          <a:p>
            <a:pPr eaLnBrk="0" hangingPunct="0">
              <a:spcBef>
                <a:spcPct val="50000"/>
              </a:spcBef>
            </a:pPr>
            <a:r>
              <a:rPr lang="en-US" sz="2400" i="1"/>
              <a:t>w</a:t>
            </a:r>
          </a:p>
        </p:txBody>
      </p:sp>
      <p:sp>
        <p:nvSpPr>
          <p:cNvPr id="5144" name="Line 35"/>
          <p:cNvSpPr>
            <a:spLocks noChangeShapeType="1"/>
          </p:cNvSpPr>
          <p:nvPr/>
        </p:nvSpPr>
        <p:spPr bwMode="auto">
          <a:xfrm>
            <a:off x="7527925" y="2128838"/>
            <a:ext cx="304800" cy="0"/>
          </a:xfrm>
          <a:prstGeom prst="line">
            <a:avLst/>
          </a:prstGeom>
          <a:noFill/>
          <a:ln w="12700">
            <a:solidFill>
              <a:schemeClr val="tx1"/>
            </a:solidFill>
            <a:round/>
            <a:headEnd/>
            <a:tailEnd/>
          </a:ln>
        </p:spPr>
        <p:txBody>
          <a:bodyPr/>
          <a:lstStyle/>
          <a:p>
            <a:endParaRPr lang="en-US"/>
          </a:p>
        </p:txBody>
      </p:sp>
      <p:sp>
        <p:nvSpPr>
          <p:cNvPr id="5145" name="Line 36"/>
          <p:cNvSpPr>
            <a:spLocks noChangeShapeType="1"/>
          </p:cNvSpPr>
          <p:nvPr/>
        </p:nvSpPr>
        <p:spPr bwMode="auto">
          <a:xfrm>
            <a:off x="7527925" y="2357438"/>
            <a:ext cx="304800" cy="0"/>
          </a:xfrm>
          <a:prstGeom prst="line">
            <a:avLst/>
          </a:prstGeom>
          <a:noFill/>
          <a:ln w="12700">
            <a:solidFill>
              <a:schemeClr val="tx1"/>
            </a:solidFill>
            <a:round/>
            <a:headEnd/>
            <a:tailEnd/>
          </a:ln>
        </p:spPr>
        <p:txBody>
          <a:bodyPr/>
          <a:lstStyle/>
          <a:p>
            <a:endParaRPr lang="en-US"/>
          </a:p>
        </p:txBody>
      </p:sp>
      <p:sp>
        <p:nvSpPr>
          <p:cNvPr id="5146" name="Line 37"/>
          <p:cNvSpPr>
            <a:spLocks noChangeShapeType="1"/>
          </p:cNvSpPr>
          <p:nvPr/>
        </p:nvSpPr>
        <p:spPr bwMode="auto">
          <a:xfrm>
            <a:off x="7527925" y="2586038"/>
            <a:ext cx="304800" cy="0"/>
          </a:xfrm>
          <a:prstGeom prst="line">
            <a:avLst/>
          </a:prstGeom>
          <a:noFill/>
          <a:ln w="12700">
            <a:solidFill>
              <a:schemeClr val="tx1"/>
            </a:solidFill>
            <a:round/>
            <a:headEnd/>
            <a:tailEnd/>
          </a:ln>
        </p:spPr>
        <p:txBody>
          <a:bodyPr/>
          <a:lstStyle/>
          <a:p>
            <a:endParaRPr lang="en-US"/>
          </a:p>
        </p:txBody>
      </p:sp>
      <p:sp>
        <p:nvSpPr>
          <p:cNvPr id="5147" name="Text Box 38"/>
          <p:cNvSpPr txBox="1">
            <a:spLocks noChangeArrowheads="1"/>
          </p:cNvSpPr>
          <p:nvPr/>
        </p:nvSpPr>
        <p:spPr bwMode="auto">
          <a:xfrm>
            <a:off x="7832725" y="1976438"/>
            <a:ext cx="457200" cy="304800"/>
          </a:xfrm>
          <a:prstGeom prst="rect">
            <a:avLst/>
          </a:prstGeom>
          <a:noFill/>
          <a:ln w="12700">
            <a:noFill/>
            <a:miter lim="800000"/>
            <a:headEnd/>
            <a:tailEnd/>
          </a:ln>
        </p:spPr>
        <p:txBody>
          <a:bodyPr>
            <a:spAutoFit/>
          </a:bodyPr>
          <a:lstStyle/>
          <a:p>
            <a:pPr eaLnBrk="0" hangingPunct="0">
              <a:spcBef>
                <a:spcPct val="50000"/>
              </a:spcBef>
            </a:pPr>
            <a:r>
              <a:rPr lang="en-US" sz="1400" b="1"/>
              <a:t>90</a:t>
            </a:r>
            <a:endParaRPr lang="en-AU" sz="1400" b="1"/>
          </a:p>
        </p:txBody>
      </p:sp>
      <p:sp>
        <p:nvSpPr>
          <p:cNvPr id="5148" name="Rectangle 39"/>
          <p:cNvSpPr>
            <a:spLocks noChangeArrowheads="1"/>
          </p:cNvSpPr>
          <p:nvPr/>
        </p:nvSpPr>
        <p:spPr bwMode="auto">
          <a:xfrm>
            <a:off x="7832725" y="2205038"/>
            <a:ext cx="361950" cy="304800"/>
          </a:xfrm>
          <a:prstGeom prst="rect">
            <a:avLst/>
          </a:prstGeom>
          <a:noFill/>
          <a:ln w="12700">
            <a:noFill/>
            <a:miter lim="800000"/>
            <a:headEnd/>
            <a:tailEnd/>
          </a:ln>
        </p:spPr>
        <p:txBody>
          <a:bodyPr wrap="none">
            <a:spAutoFit/>
          </a:bodyPr>
          <a:lstStyle/>
          <a:p>
            <a:pPr eaLnBrk="0" hangingPunct="0">
              <a:spcBef>
                <a:spcPct val="50000"/>
              </a:spcBef>
            </a:pPr>
            <a:r>
              <a:rPr lang="en-US" sz="1400" b="1"/>
              <a:t>91</a:t>
            </a:r>
            <a:endParaRPr lang="en-AU" sz="1400" b="1"/>
          </a:p>
        </p:txBody>
      </p:sp>
      <p:sp>
        <p:nvSpPr>
          <p:cNvPr id="5149" name="Rectangle 40"/>
          <p:cNvSpPr>
            <a:spLocks noChangeArrowheads="1"/>
          </p:cNvSpPr>
          <p:nvPr/>
        </p:nvSpPr>
        <p:spPr bwMode="auto">
          <a:xfrm>
            <a:off x="7832725" y="2433638"/>
            <a:ext cx="361950" cy="304800"/>
          </a:xfrm>
          <a:prstGeom prst="rect">
            <a:avLst/>
          </a:prstGeom>
          <a:noFill/>
          <a:ln w="12700">
            <a:noFill/>
            <a:miter lim="800000"/>
            <a:headEnd/>
            <a:tailEnd/>
          </a:ln>
        </p:spPr>
        <p:txBody>
          <a:bodyPr wrap="none">
            <a:spAutoFit/>
          </a:bodyPr>
          <a:lstStyle/>
          <a:p>
            <a:pPr eaLnBrk="0" hangingPunct="0">
              <a:spcBef>
                <a:spcPct val="50000"/>
              </a:spcBef>
            </a:pPr>
            <a:r>
              <a:rPr lang="en-US" sz="1400" b="1"/>
              <a:t>92</a:t>
            </a:r>
            <a:endParaRPr lang="en-AU" sz="1400" b="1"/>
          </a:p>
        </p:txBody>
      </p:sp>
      <p:sp>
        <p:nvSpPr>
          <p:cNvPr id="5150" name="Text Box 16"/>
          <p:cNvSpPr txBox="1">
            <a:spLocks noChangeArrowheads="1"/>
          </p:cNvSpPr>
          <p:nvPr/>
        </p:nvSpPr>
        <p:spPr bwMode="auto">
          <a:xfrm>
            <a:off x="1784350" y="1412875"/>
            <a:ext cx="1981200" cy="457200"/>
          </a:xfrm>
          <a:prstGeom prst="rect">
            <a:avLst/>
          </a:prstGeom>
          <a:noFill/>
          <a:ln w="12700">
            <a:noFill/>
            <a:miter lim="800000"/>
            <a:headEnd/>
            <a:tailEnd/>
          </a:ln>
        </p:spPr>
        <p:txBody>
          <a:bodyPr>
            <a:spAutoFit/>
          </a:bodyPr>
          <a:lstStyle/>
          <a:p>
            <a:pPr eaLnBrk="0" hangingPunct="0">
              <a:spcBef>
                <a:spcPct val="50000"/>
              </a:spcBef>
            </a:pPr>
            <a:r>
              <a:rPr lang="en-US" sz="2400"/>
              <a:t>Cumulative</a:t>
            </a:r>
            <a:endParaRPr lang="en-AU" sz="2400"/>
          </a:p>
        </p:txBody>
      </p:sp>
      <p:sp>
        <p:nvSpPr>
          <p:cNvPr id="5151" name="Text Box 17"/>
          <p:cNvSpPr txBox="1">
            <a:spLocks noChangeArrowheads="1"/>
          </p:cNvSpPr>
          <p:nvPr/>
        </p:nvSpPr>
        <p:spPr bwMode="auto">
          <a:xfrm>
            <a:off x="5024438" y="1412875"/>
            <a:ext cx="1981200" cy="457200"/>
          </a:xfrm>
          <a:prstGeom prst="rect">
            <a:avLst/>
          </a:prstGeom>
          <a:noFill/>
          <a:ln w="12700">
            <a:noFill/>
            <a:miter lim="800000"/>
            <a:headEnd/>
            <a:tailEnd/>
          </a:ln>
        </p:spPr>
        <p:txBody>
          <a:bodyPr>
            <a:spAutoFit/>
          </a:bodyPr>
          <a:lstStyle/>
          <a:p>
            <a:pPr eaLnBrk="0" hangingPunct="0">
              <a:spcBef>
                <a:spcPct val="50000"/>
              </a:spcBef>
            </a:pPr>
            <a:r>
              <a:rPr lang="en-US" sz="2400"/>
              <a:t>Incremental</a:t>
            </a:r>
            <a:endParaRPr lang="en-AU" sz="2400"/>
          </a:p>
        </p:txBody>
      </p:sp>
      <p:sp>
        <p:nvSpPr>
          <p:cNvPr id="5152" name="Rectangle 6"/>
          <p:cNvSpPr>
            <a:spLocks noChangeArrowheads="1"/>
          </p:cNvSpPr>
          <p:nvPr/>
        </p:nvSpPr>
        <p:spPr bwMode="auto">
          <a:xfrm>
            <a:off x="488950" y="3933825"/>
            <a:ext cx="1905000" cy="533400"/>
          </a:xfrm>
          <a:prstGeom prst="rect">
            <a:avLst/>
          </a:prstGeom>
          <a:noFill/>
          <a:ln w="12700">
            <a:solidFill>
              <a:schemeClr val="tx1"/>
            </a:solidFill>
            <a:miter lim="800000"/>
            <a:headEnd/>
            <a:tailEnd/>
          </a:ln>
        </p:spPr>
        <p:txBody>
          <a:bodyPr wrap="none" anchor="ctr"/>
          <a:lstStyle/>
          <a:p>
            <a:pPr eaLnBrk="0" hangingPunct="0"/>
            <a:r>
              <a:rPr lang="en-AU" sz="2400"/>
              <a:t>Condition 1:</a:t>
            </a:r>
          </a:p>
        </p:txBody>
      </p:sp>
      <p:sp>
        <p:nvSpPr>
          <p:cNvPr id="5153" name="Line 21"/>
          <p:cNvSpPr>
            <a:spLocks noChangeShapeType="1"/>
          </p:cNvSpPr>
          <p:nvPr/>
        </p:nvSpPr>
        <p:spPr bwMode="auto">
          <a:xfrm flipV="1">
            <a:off x="3106738" y="3721100"/>
            <a:ext cx="0" cy="1143000"/>
          </a:xfrm>
          <a:prstGeom prst="line">
            <a:avLst/>
          </a:prstGeom>
          <a:noFill/>
          <a:ln w="9525">
            <a:solidFill>
              <a:schemeClr val="tx1"/>
            </a:solidFill>
            <a:round/>
            <a:headEnd/>
            <a:tailEnd type="triangle" w="med" len="med"/>
          </a:ln>
        </p:spPr>
        <p:txBody>
          <a:bodyPr/>
          <a:lstStyle/>
          <a:p>
            <a:endParaRPr lang="en-US"/>
          </a:p>
        </p:txBody>
      </p:sp>
      <p:sp>
        <p:nvSpPr>
          <p:cNvPr id="5154" name="Text Box 24"/>
          <p:cNvSpPr txBox="1">
            <a:spLocks noChangeArrowheads="1"/>
          </p:cNvSpPr>
          <p:nvPr/>
        </p:nvSpPr>
        <p:spPr bwMode="auto">
          <a:xfrm>
            <a:off x="2878138" y="3644900"/>
            <a:ext cx="381000" cy="304800"/>
          </a:xfrm>
          <a:prstGeom prst="rect">
            <a:avLst/>
          </a:prstGeom>
          <a:noFill/>
          <a:ln w="9525">
            <a:noFill/>
            <a:miter lim="800000"/>
            <a:headEnd/>
            <a:tailEnd/>
          </a:ln>
        </p:spPr>
        <p:txBody>
          <a:bodyPr>
            <a:spAutoFit/>
          </a:bodyPr>
          <a:lstStyle/>
          <a:p>
            <a:pPr>
              <a:spcBef>
                <a:spcPct val="50000"/>
              </a:spcBef>
            </a:pPr>
            <a:r>
              <a:rPr lang="en-US" sz="1400" i="1"/>
              <a:t>p</a:t>
            </a:r>
            <a:endParaRPr lang="en-AU" sz="1400" i="1"/>
          </a:p>
        </p:txBody>
      </p:sp>
      <p:sp>
        <p:nvSpPr>
          <p:cNvPr id="5155" name="Text Box 25"/>
          <p:cNvSpPr txBox="1">
            <a:spLocks noChangeArrowheads="1"/>
          </p:cNvSpPr>
          <p:nvPr/>
        </p:nvSpPr>
        <p:spPr bwMode="auto">
          <a:xfrm>
            <a:off x="5468938" y="4635500"/>
            <a:ext cx="457200" cy="304800"/>
          </a:xfrm>
          <a:prstGeom prst="rect">
            <a:avLst/>
          </a:prstGeom>
          <a:noFill/>
          <a:ln w="9525">
            <a:noFill/>
            <a:miter lim="800000"/>
            <a:headEnd/>
            <a:tailEnd/>
          </a:ln>
        </p:spPr>
        <p:txBody>
          <a:bodyPr>
            <a:spAutoFit/>
          </a:bodyPr>
          <a:lstStyle/>
          <a:p>
            <a:pPr>
              <a:spcBef>
                <a:spcPct val="50000"/>
              </a:spcBef>
            </a:pPr>
            <a:r>
              <a:rPr lang="en-US" sz="1400"/>
              <a:t>w</a:t>
            </a:r>
            <a:endParaRPr lang="en-AU" sz="1400"/>
          </a:p>
        </p:txBody>
      </p:sp>
      <p:sp>
        <p:nvSpPr>
          <p:cNvPr id="5156" name="Rectangle 7"/>
          <p:cNvSpPr>
            <a:spLocks noChangeArrowheads="1"/>
          </p:cNvSpPr>
          <p:nvPr/>
        </p:nvSpPr>
        <p:spPr bwMode="auto">
          <a:xfrm>
            <a:off x="488950" y="5589588"/>
            <a:ext cx="1905000" cy="533400"/>
          </a:xfrm>
          <a:prstGeom prst="rect">
            <a:avLst/>
          </a:prstGeom>
          <a:noFill/>
          <a:ln w="12700">
            <a:solidFill>
              <a:schemeClr val="tx1"/>
            </a:solidFill>
            <a:miter lim="800000"/>
            <a:headEnd/>
            <a:tailEnd/>
          </a:ln>
        </p:spPr>
        <p:txBody>
          <a:bodyPr wrap="none" anchor="ctr"/>
          <a:lstStyle/>
          <a:p>
            <a:pPr eaLnBrk="0" hangingPunct="0"/>
            <a:r>
              <a:rPr lang="en-AU" sz="2400"/>
              <a:t>Condition 2:</a:t>
            </a:r>
          </a:p>
        </p:txBody>
      </p:sp>
      <p:graphicFrame>
        <p:nvGraphicFramePr>
          <p:cNvPr id="5125" name="Object 5">
            <a:hlinkClick r:id="" action="ppaction://ole?verb=0"/>
          </p:cNvPr>
          <p:cNvGraphicFramePr>
            <a:graphicFrameLocks/>
          </p:cNvGraphicFramePr>
          <p:nvPr/>
        </p:nvGraphicFramePr>
        <p:xfrm>
          <a:off x="2649538" y="4868863"/>
          <a:ext cx="3581400" cy="457200"/>
        </p:xfrm>
        <a:graphic>
          <a:graphicData uri="http://schemas.openxmlformats.org/presentationml/2006/ole">
            <mc:AlternateContent xmlns:mc="http://schemas.openxmlformats.org/markup-compatibility/2006">
              <mc:Choice xmlns:v="urn:schemas-microsoft-com:vml" Requires="v">
                <p:oleObj spid="_x0000_s5141" name="Equation" r:id="rId11" imgW="2120760" imgH="228600" progId="Equation.3">
                  <p:embed/>
                </p:oleObj>
              </mc:Choice>
              <mc:Fallback>
                <p:oleObj name="Equation" r:id="rId11" imgW="2120760" imgH="228600" progId="Equation.3">
                  <p:embed/>
                  <p:pic>
                    <p:nvPicPr>
                      <p:cNvPr id="0" name="Object 5"/>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649538" y="4868863"/>
                        <a:ext cx="358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57" name="TextBox 38"/>
          <p:cNvSpPr txBox="1">
            <a:spLocks noChangeArrowheads="1"/>
          </p:cNvSpPr>
          <p:nvPr/>
        </p:nvSpPr>
        <p:spPr bwMode="auto">
          <a:xfrm>
            <a:off x="415925" y="692150"/>
            <a:ext cx="8713788" cy="461963"/>
          </a:xfrm>
          <a:prstGeom prst="rect">
            <a:avLst/>
          </a:prstGeom>
          <a:noFill/>
          <a:ln w="9525">
            <a:noFill/>
            <a:miter lim="800000"/>
            <a:headEnd/>
            <a:tailEnd/>
          </a:ln>
        </p:spPr>
        <p:txBody>
          <a:bodyPr>
            <a:spAutoFit/>
          </a:bodyPr>
          <a:lstStyle/>
          <a:p>
            <a:r>
              <a:rPr lang="en-US" sz="2400"/>
              <a:t>Extended Link Ratio Family (ELRF) Modelling Framework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4" name="Title 1"/>
          <p:cNvSpPr>
            <a:spLocks noGrp="1"/>
          </p:cNvSpPr>
          <p:nvPr>
            <p:ph type="title"/>
          </p:nvPr>
        </p:nvSpPr>
        <p:spPr/>
        <p:txBody>
          <a:bodyPr/>
          <a:lstStyle/>
          <a:p>
            <a:pPr eaLnBrk="1" hangingPunct="1"/>
            <a:r>
              <a:rPr lang="en-US" smtClean="0"/>
              <a:t>Now Introduce Trend Parameter For Incrementals</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F852B807-2FAA-47E4-BEE5-56F24CB3724E}" type="slidenum">
              <a:rPr lang="en-US" smtClean="0"/>
              <a:pPr fontAlgn="base">
                <a:spcBef>
                  <a:spcPct val="0"/>
                </a:spcBef>
                <a:spcAft>
                  <a:spcPct val="0"/>
                </a:spcAft>
                <a:defRPr/>
              </a:pPr>
              <a:t>21</a:t>
            </a:fld>
            <a:endParaRPr lang="en-US" smtClean="0"/>
          </a:p>
        </p:txBody>
      </p:sp>
      <p:graphicFrame>
        <p:nvGraphicFramePr>
          <p:cNvPr id="6146" name="Object 5">
            <a:hlinkClick r:id="" action="ppaction://ole?verb=0"/>
          </p:cNvPr>
          <p:cNvGraphicFramePr>
            <a:graphicFrameLocks/>
          </p:cNvGraphicFramePr>
          <p:nvPr/>
        </p:nvGraphicFramePr>
        <p:xfrm>
          <a:off x="1295400" y="1676400"/>
          <a:ext cx="3244850" cy="2362200"/>
        </p:xfrm>
        <a:graphic>
          <a:graphicData uri="http://schemas.openxmlformats.org/presentationml/2006/ole">
            <mc:AlternateContent xmlns:mc="http://schemas.openxmlformats.org/markup-compatibility/2006">
              <mc:Choice xmlns:v="urn:schemas-microsoft-com:vml" Requires="v">
                <p:oleObj spid="_x0000_s6170" name="Picture" r:id="rId3" imgW="3259080" imgH="1830240" progId="Word.Picture.8">
                  <p:embed/>
                </p:oleObj>
              </mc:Choice>
              <mc:Fallback>
                <p:oleObj name="Picture" r:id="rId3" imgW="3259080" imgH="1830240" progId="Word.Picture.8">
                  <p:embed/>
                  <p:pic>
                    <p:nvPicPr>
                      <p:cNvPr id="0" name="Object 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676400"/>
                        <a:ext cx="324485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7" name="Object 6">
            <a:hlinkClick r:id="" action="ppaction://ole?verb=0"/>
          </p:cNvPr>
          <p:cNvGraphicFramePr>
            <a:graphicFrameLocks/>
          </p:cNvGraphicFramePr>
          <p:nvPr/>
        </p:nvGraphicFramePr>
        <p:xfrm>
          <a:off x="2238375" y="2057400"/>
          <a:ext cx="550863" cy="396875"/>
        </p:xfrm>
        <a:graphic>
          <a:graphicData uri="http://schemas.openxmlformats.org/presentationml/2006/ole">
            <mc:AlternateContent xmlns:mc="http://schemas.openxmlformats.org/markup-compatibility/2006">
              <mc:Choice xmlns:v="urn:schemas-microsoft-com:vml" Requires="v">
                <p:oleObj spid="_x0000_s6171" name="Equation" r:id="rId5" imgW="607680" imgH="493560" progId="Equation.3">
                  <p:embed/>
                </p:oleObj>
              </mc:Choice>
              <mc:Fallback>
                <p:oleObj name="Equation" r:id="rId5" imgW="607680" imgH="493560" progId="Equation.3">
                  <p:embed/>
                  <p:pic>
                    <p:nvPicPr>
                      <p:cNvPr id="0" name="Object 6"/>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38375" y="2057400"/>
                        <a:ext cx="55086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8" name="Object 7">
            <a:hlinkClick r:id="" action="ppaction://ole?verb=0"/>
          </p:cNvPr>
          <p:cNvGraphicFramePr>
            <a:graphicFrameLocks/>
          </p:cNvGraphicFramePr>
          <p:nvPr/>
        </p:nvGraphicFramePr>
        <p:xfrm>
          <a:off x="2762250" y="2057400"/>
          <a:ext cx="590550" cy="412750"/>
        </p:xfrm>
        <a:graphic>
          <a:graphicData uri="http://schemas.openxmlformats.org/presentationml/2006/ole">
            <mc:AlternateContent xmlns:mc="http://schemas.openxmlformats.org/markup-compatibility/2006">
              <mc:Choice xmlns:v="urn:schemas-microsoft-com:vml" Requires="v">
                <p:oleObj spid="_x0000_s6172" name="Equation" r:id="rId7" imgW="633240" imgH="493560" progId="Equation.3">
                  <p:embed/>
                </p:oleObj>
              </mc:Choice>
              <mc:Fallback>
                <p:oleObj name="Equation" r:id="rId7" imgW="633240" imgH="493560" progId="Equation.3">
                  <p:embed/>
                  <p:pic>
                    <p:nvPicPr>
                      <p:cNvPr id="0" name="Object 7"/>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62250" y="2057400"/>
                        <a:ext cx="590550" cy="412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9" name="Object 8">
            <a:hlinkClick r:id="" action="ppaction://ole?verb=0"/>
          </p:cNvPr>
          <p:cNvGraphicFramePr>
            <a:graphicFrameLocks/>
          </p:cNvGraphicFramePr>
          <p:nvPr/>
        </p:nvGraphicFramePr>
        <p:xfrm>
          <a:off x="2590800" y="3716338"/>
          <a:ext cx="3273425" cy="530225"/>
        </p:xfrm>
        <a:graphic>
          <a:graphicData uri="http://schemas.openxmlformats.org/presentationml/2006/ole">
            <mc:AlternateContent xmlns:mc="http://schemas.openxmlformats.org/markup-compatibility/2006">
              <mc:Choice xmlns:v="urn:schemas-microsoft-com:vml" Requires="v">
                <p:oleObj spid="_x0000_s6173" name="Equation" r:id="rId9" imgW="1562040" imgH="228600" progId="Equation.3">
                  <p:embed/>
                </p:oleObj>
              </mc:Choice>
              <mc:Fallback>
                <p:oleObj name="Equation" r:id="rId9" imgW="1562040" imgH="228600" progId="Equation.3">
                  <p:embed/>
                  <p:pic>
                    <p:nvPicPr>
                      <p:cNvPr id="0" name="Object 8"/>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90800" y="3716338"/>
                        <a:ext cx="3273425"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0" name="Object 9">
            <a:hlinkClick r:id="" action="ppaction://ole?verb=0"/>
          </p:cNvPr>
          <p:cNvGraphicFramePr>
            <a:graphicFrameLocks/>
          </p:cNvGraphicFramePr>
          <p:nvPr/>
        </p:nvGraphicFramePr>
        <p:xfrm>
          <a:off x="3170238" y="4400550"/>
          <a:ext cx="2100262" cy="365125"/>
        </p:xfrm>
        <a:graphic>
          <a:graphicData uri="http://schemas.openxmlformats.org/presentationml/2006/ole">
            <mc:AlternateContent xmlns:mc="http://schemas.openxmlformats.org/markup-compatibility/2006">
              <mc:Choice xmlns:v="urn:schemas-microsoft-com:vml" Requires="v">
                <p:oleObj spid="_x0000_s6174" name="Equation" r:id="rId11" imgW="2220840" imgH="457200" progId="Equation.3">
                  <p:embed/>
                </p:oleObj>
              </mc:Choice>
              <mc:Fallback>
                <p:oleObj name="Equation" r:id="rId11" imgW="2220840" imgH="457200" progId="Equation.3">
                  <p:embed/>
                  <p:pic>
                    <p:nvPicPr>
                      <p:cNvPr id="0" name="Object 9"/>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170238" y="4400550"/>
                        <a:ext cx="2100262"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1" name="Object 10">
            <a:hlinkClick r:id="" action="ppaction://ole?verb=0"/>
          </p:cNvPr>
          <p:cNvGraphicFramePr>
            <a:graphicFrameLocks/>
          </p:cNvGraphicFramePr>
          <p:nvPr/>
        </p:nvGraphicFramePr>
        <p:xfrm>
          <a:off x="3175000" y="4857750"/>
          <a:ext cx="1617663" cy="349250"/>
        </p:xfrm>
        <a:graphic>
          <a:graphicData uri="http://schemas.openxmlformats.org/presentationml/2006/ole">
            <mc:AlternateContent xmlns:mc="http://schemas.openxmlformats.org/markup-compatibility/2006">
              <mc:Choice xmlns:v="urn:schemas-microsoft-com:vml" Requires="v">
                <p:oleObj spid="_x0000_s6175" name="Microsoft Equation 3.0" r:id="rId13" imgW="1725480" imgH="457200" progId="Equation.3">
                  <p:embed/>
                </p:oleObj>
              </mc:Choice>
              <mc:Fallback>
                <p:oleObj name="Microsoft Equation 3.0" r:id="rId13" imgW="1725480" imgH="457200" progId="Equation.3">
                  <p:embed/>
                  <p:pic>
                    <p:nvPicPr>
                      <p:cNvPr id="0" name="Object 10"/>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75000" y="4857750"/>
                        <a:ext cx="1617663" cy="34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2" name="Object 11">
            <a:hlinkClick r:id="" action="ppaction://ole?verb=0"/>
          </p:cNvPr>
          <p:cNvGraphicFramePr>
            <a:graphicFrameLocks/>
          </p:cNvGraphicFramePr>
          <p:nvPr/>
        </p:nvGraphicFramePr>
        <p:xfrm>
          <a:off x="3282950" y="5359400"/>
          <a:ext cx="1425575" cy="258763"/>
        </p:xfrm>
        <a:graphic>
          <a:graphicData uri="http://schemas.openxmlformats.org/presentationml/2006/ole">
            <mc:AlternateContent xmlns:mc="http://schemas.openxmlformats.org/markup-compatibility/2006">
              <mc:Choice xmlns:v="urn:schemas-microsoft-com:vml" Requires="v">
                <p:oleObj spid="_x0000_s6176" name="Equation" r:id="rId15" imgW="1522080" imgH="341280" progId="Equation.3">
                  <p:embed/>
                </p:oleObj>
              </mc:Choice>
              <mc:Fallback>
                <p:oleObj name="Equation" r:id="rId15" imgW="1522080" imgH="341280" progId="Equation.3">
                  <p:embed/>
                  <p:pic>
                    <p:nvPicPr>
                      <p:cNvPr id="0" name="Object 11"/>
                      <p:cNvPicPr>
                        <a:picLocks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282950" y="5359400"/>
                        <a:ext cx="1425575" cy="258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3" name="Object 13"/>
          <p:cNvGraphicFramePr>
            <a:graphicFrameLocks noChangeAspect="1"/>
          </p:cNvGraphicFramePr>
          <p:nvPr/>
        </p:nvGraphicFramePr>
        <p:xfrm>
          <a:off x="4267200" y="1905000"/>
          <a:ext cx="3343275" cy="1647825"/>
        </p:xfrm>
        <a:graphic>
          <a:graphicData uri="http://schemas.openxmlformats.org/presentationml/2006/ole">
            <mc:AlternateContent xmlns:mc="http://schemas.openxmlformats.org/markup-compatibility/2006">
              <mc:Choice xmlns:v="urn:schemas-microsoft-com:vml" Requires="v">
                <p:oleObj spid="_x0000_s6177" name="Bitmap Image" r:id="rId17" imgW="3343742" imgH="1647619" progId="PBrush">
                  <p:embed/>
                </p:oleObj>
              </mc:Choice>
              <mc:Fallback>
                <p:oleObj name="Bitmap Image" r:id="rId17" imgW="3343742" imgH="1647619" progId="PBrush">
                  <p:embed/>
                  <p:pic>
                    <p:nvPicPr>
                      <p:cNvPr id="0" name="Object 1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267200" y="1905000"/>
                        <a:ext cx="3343275"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57" name="Text Box 15"/>
          <p:cNvSpPr txBox="1">
            <a:spLocks noChangeArrowheads="1"/>
          </p:cNvSpPr>
          <p:nvPr/>
        </p:nvSpPr>
        <p:spPr bwMode="auto">
          <a:xfrm>
            <a:off x="4343400" y="2057400"/>
            <a:ext cx="304800" cy="366713"/>
          </a:xfrm>
          <a:prstGeom prst="rect">
            <a:avLst/>
          </a:prstGeom>
          <a:noFill/>
          <a:ln w="9525">
            <a:noFill/>
            <a:miter lim="800000"/>
            <a:headEnd/>
            <a:tailEnd/>
          </a:ln>
        </p:spPr>
        <p:txBody>
          <a:bodyPr>
            <a:spAutoFit/>
          </a:bodyPr>
          <a:lstStyle/>
          <a:p>
            <a:pPr>
              <a:spcBef>
                <a:spcPct val="50000"/>
              </a:spcBef>
            </a:pPr>
            <a:r>
              <a:rPr lang="en-US" i="1"/>
              <a:t>p</a:t>
            </a:r>
            <a:endParaRPr lang="en-AU" i="1"/>
          </a:p>
        </p:txBody>
      </p:sp>
      <p:sp>
        <p:nvSpPr>
          <p:cNvPr id="6158" name="Oval 16"/>
          <p:cNvSpPr>
            <a:spLocks noChangeArrowheads="1"/>
          </p:cNvSpPr>
          <p:nvPr/>
        </p:nvSpPr>
        <p:spPr bwMode="auto">
          <a:xfrm>
            <a:off x="6948488" y="3213100"/>
            <a:ext cx="323850" cy="287338"/>
          </a:xfrm>
          <a:prstGeom prst="ellipse">
            <a:avLst/>
          </a:prstGeom>
          <a:noFill/>
          <a:ln w="22225" algn="ctr">
            <a:solidFill>
              <a:srgbClr val="FF0000"/>
            </a:solidFill>
            <a:prstDash val="sysDot"/>
            <a:round/>
            <a:headEnd/>
            <a:tailEnd/>
          </a:ln>
        </p:spPr>
        <p:txBody>
          <a:bodyPr wrap="none" anchor="ctr">
            <a:spAutoFit/>
          </a:bodyPr>
          <a:lstStyle/>
          <a:p>
            <a:endParaRPr lang="en-US"/>
          </a:p>
        </p:txBody>
      </p:sp>
      <p:sp>
        <p:nvSpPr>
          <p:cNvPr id="6159" name="Line 17"/>
          <p:cNvSpPr>
            <a:spLocks noChangeShapeType="1"/>
          </p:cNvSpPr>
          <p:nvPr/>
        </p:nvSpPr>
        <p:spPr bwMode="auto">
          <a:xfrm>
            <a:off x="7200900" y="3465513"/>
            <a:ext cx="107950" cy="971550"/>
          </a:xfrm>
          <a:prstGeom prst="line">
            <a:avLst/>
          </a:prstGeom>
          <a:noFill/>
          <a:ln w="9525">
            <a:solidFill>
              <a:srgbClr val="FF3300"/>
            </a:solidFill>
            <a:round/>
            <a:headEnd/>
            <a:tailEnd/>
          </a:ln>
        </p:spPr>
        <p:txBody>
          <a:bodyPr>
            <a:spAutoFit/>
          </a:bodyPr>
          <a:lstStyle/>
          <a:p>
            <a:endParaRPr lang="en-US"/>
          </a:p>
        </p:txBody>
      </p:sp>
      <p:sp>
        <p:nvSpPr>
          <p:cNvPr id="6160" name="Text Box 18"/>
          <p:cNvSpPr txBox="1">
            <a:spLocks noChangeArrowheads="1"/>
          </p:cNvSpPr>
          <p:nvPr/>
        </p:nvSpPr>
        <p:spPr bwMode="auto">
          <a:xfrm>
            <a:off x="6588125" y="4437063"/>
            <a:ext cx="1728788" cy="1016000"/>
          </a:xfrm>
          <a:prstGeom prst="rect">
            <a:avLst/>
          </a:prstGeom>
          <a:noFill/>
          <a:ln w="9525" algn="ctr">
            <a:solidFill>
              <a:srgbClr val="FF0000"/>
            </a:solidFill>
            <a:miter lim="800000"/>
            <a:headEnd/>
            <a:tailEnd/>
          </a:ln>
        </p:spPr>
        <p:txBody>
          <a:bodyPr>
            <a:spAutoFit/>
          </a:bodyPr>
          <a:lstStyle/>
          <a:p>
            <a:pPr>
              <a:spcBef>
                <a:spcPct val="50000"/>
              </a:spcBef>
            </a:pPr>
            <a:r>
              <a:rPr lang="en-US" sz="2000" i="1"/>
              <a:t>p</a:t>
            </a:r>
            <a:r>
              <a:rPr lang="en-US" sz="2000"/>
              <a:t> vs acci. yr, and previous cumulative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eaLnBrk="1" hangingPunct="1"/>
            <a:r>
              <a:rPr lang="en-US" sz="2400" smtClean="0"/>
              <a:t>The Probabilistic Trend Family (PTF) Modelling Framework</a:t>
            </a:r>
            <a:br>
              <a:rPr lang="en-US" sz="2400" smtClean="0"/>
            </a:br>
            <a:r>
              <a:rPr lang="en-US" sz="2400" smtClean="0"/>
              <a:t>Study in later slides</a:t>
            </a:r>
            <a:br>
              <a:rPr lang="en-US" sz="2400" smtClean="0"/>
            </a:br>
            <a:endParaRPr lang="en-US" sz="2400"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243D71DA-F2B7-4926-B4B3-FB97590B0ED4}" type="slidenum">
              <a:rPr lang="en-US" smtClean="0"/>
              <a:pPr fontAlgn="base">
                <a:spcBef>
                  <a:spcPct val="0"/>
                </a:spcBef>
                <a:spcAft>
                  <a:spcPct val="0"/>
                </a:spcAft>
                <a:defRPr/>
              </a:pPr>
              <a:t>22</a:t>
            </a:fld>
            <a:endParaRPr lang="en-US" smtClean="0"/>
          </a:p>
        </p:txBody>
      </p:sp>
      <p:sp>
        <p:nvSpPr>
          <p:cNvPr id="28677" name="Rectangle 2"/>
          <p:cNvSpPr>
            <a:spLocks noChangeArrowheads="1"/>
          </p:cNvSpPr>
          <p:nvPr/>
        </p:nvSpPr>
        <p:spPr bwMode="auto">
          <a:xfrm>
            <a:off x="704850" y="1916113"/>
            <a:ext cx="1905000" cy="533400"/>
          </a:xfrm>
          <a:prstGeom prst="rect">
            <a:avLst/>
          </a:prstGeom>
          <a:noFill/>
          <a:ln w="12700">
            <a:solidFill>
              <a:schemeClr val="tx1"/>
            </a:solidFill>
            <a:miter lim="800000"/>
            <a:headEnd/>
            <a:tailEnd/>
          </a:ln>
        </p:spPr>
        <p:txBody>
          <a:bodyPr wrap="none" anchor="ctr"/>
          <a:lstStyle/>
          <a:p>
            <a:pPr eaLnBrk="0" hangingPunct="0"/>
            <a:r>
              <a:rPr lang="en-AU" sz="2400"/>
              <a:t>Condition </a:t>
            </a:r>
            <a:r>
              <a:rPr lang="en-US" sz="2400"/>
              <a:t>3</a:t>
            </a:r>
            <a:r>
              <a:rPr lang="en-AU" sz="2400"/>
              <a:t>:</a:t>
            </a:r>
          </a:p>
        </p:txBody>
      </p:sp>
      <p:pic>
        <p:nvPicPr>
          <p:cNvPr id="28678" name="Picture 3"/>
          <p:cNvPicPr>
            <a:picLocks noChangeAspect="1" noChangeArrowheads="1"/>
          </p:cNvPicPr>
          <p:nvPr/>
        </p:nvPicPr>
        <p:blipFill>
          <a:blip r:embed="rId2" cstate="print"/>
          <a:srcRect/>
          <a:stretch>
            <a:fillRect/>
          </a:stretch>
        </p:blipFill>
        <p:spPr bwMode="auto">
          <a:xfrm>
            <a:off x="3584575" y="1628775"/>
            <a:ext cx="4724400" cy="2378075"/>
          </a:xfrm>
          <a:prstGeom prst="rect">
            <a:avLst/>
          </a:prstGeom>
          <a:noFill/>
          <a:ln w="9525">
            <a:noFill/>
            <a:miter lim="800000"/>
            <a:headEnd/>
            <a:tailEnd/>
          </a:ln>
        </p:spPr>
      </p:pic>
      <p:sp>
        <p:nvSpPr>
          <p:cNvPr id="28679" name="Text Box 4"/>
          <p:cNvSpPr txBox="1">
            <a:spLocks noChangeArrowheads="1"/>
          </p:cNvSpPr>
          <p:nvPr/>
        </p:nvSpPr>
        <p:spPr bwMode="auto">
          <a:xfrm>
            <a:off x="704850" y="2420938"/>
            <a:ext cx="2362200" cy="457200"/>
          </a:xfrm>
          <a:prstGeom prst="rect">
            <a:avLst/>
          </a:prstGeom>
          <a:noFill/>
          <a:ln w="12700">
            <a:noFill/>
            <a:miter lim="800000"/>
            <a:headEnd/>
            <a:tailEnd/>
          </a:ln>
        </p:spPr>
        <p:txBody>
          <a:bodyPr>
            <a:spAutoFit/>
          </a:bodyPr>
          <a:lstStyle/>
          <a:p>
            <a:pPr eaLnBrk="0" hangingPunct="0">
              <a:spcBef>
                <a:spcPct val="50000"/>
              </a:spcBef>
            </a:pPr>
            <a:r>
              <a:rPr lang="en-US" sz="2400"/>
              <a:t>Incremental</a:t>
            </a:r>
            <a:endParaRPr lang="en-AU" sz="2400"/>
          </a:p>
        </p:txBody>
      </p:sp>
      <p:sp>
        <p:nvSpPr>
          <p:cNvPr id="28680" name="Text Box 5"/>
          <p:cNvSpPr txBox="1">
            <a:spLocks noChangeArrowheads="1"/>
          </p:cNvSpPr>
          <p:nvPr/>
        </p:nvSpPr>
        <p:spPr bwMode="auto">
          <a:xfrm>
            <a:off x="849313" y="4292600"/>
            <a:ext cx="7543800" cy="2112963"/>
          </a:xfrm>
          <a:prstGeom prst="rect">
            <a:avLst/>
          </a:prstGeom>
          <a:noFill/>
          <a:ln w="12700">
            <a:solidFill>
              <a:schemeClr val="tx1"/>
            </a:solidFill>
            <a:miter lim="800000"/>
            <a:headEnd/>
            <a:tailEnd/>
          </a:ln>
        </p:spPr>
        <p:txBody>
          <a:bodyPr>
            <a:spAutoFit/>
          </a:bodyPr>
          <a:lstStyle/>
          <a:p>
            <a:pPr eaLnBrk="0" hangingPunct="0">
              <a:spcBef>
                <a:spcPct val="50000"/>
              </a:spcBef>
            </a:pPr>
            <a:r>
              <a:rPr lang="en-US" sz="2400"/>
              <a:t>Review 3 conditions:</a:t>
            </a:r>
          </a:p>
          <a:p>
            <a:pPr eaLnBrk="0" hangingPunct="0">
              <a:spcBef>
                <a:spcPct val="50000"/>
              </a:spcBef>
            </a:pPr>
            <a:r>
              <a:rPr lang="en-US" sz="2400"/>
              <a:t>Condition 1:  Zero trend</a:t>
            </a:r>
          </a:p>
          <a:p>
            <a:pPr eaLnBrk="0" hangingPunct="0">
              <a:spcBef>
                <a:spcPct val="50000"/>
              </a:spcBef>
            </a:pPr>
            <a:r>
              <a:rPr lang="en-US" sz="2400"/>
              <a:t>Condition 2:  Constant trend, positive or negative</a:t>
            </a:r>
          </a:p>
          <a:p>
            <a:pPr eaLnBrk="0" hangingPunct="0">
              <a:spcBef>
                <a:spcPct val="50000"/>
              </a:spcBef>
            </a:pPr>
            <a:r>
              <a:rPr lang="en-US" sz="2400"/>
              <a:t>Condition 3:  Non-constant trend</a:t>
            </a:r>
            <a:endParaRPr lang="en-AU" sz="240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smtClean="0"/>
              <a:t>Mack=Chain Ladder  (volume weighted  average) treats accident years like development years</a:t>
            </a:r>
          </a:p>
        </p:txBody>
      </p:sp>
      <p:sp>
        <p:nvSpPr>
          <p:cNvPr id="29699" name="Content Placeholder 2"/>
          <p:cNvSpPr>
            <a:spLocks noGrp="1"/>
          </p:cNvSpPr>
          <p:nvPr>
            <p:ph idx="1"/>
          </p:nvPr>
        </p:nvSpPr>
        <p:spPr>
          <a:xfrm>
            <a:off x="488950" y="1412875"/>
            <a:ext cx="8578850" cy="563563"/>
          </a:xfrm>
        </p:spPr>
        <p:txBody>
          <a:bodyPr/>
          <a:lstStyle/>
          <a:p>
            <a:pPr eaLnBrk="1" hangingPunct="1">
              <a:buFont typeface="Arial" charset="0"/>
              <a:buNone/>
            </a:pPr>
            <a:r>
              <a:rPr lang="en-US" b="1" smtClean="0">
                <a:solidFill>
                  <a:schemeClr val="accent1"/>
                </a:solidFill>
              </a:rPr>
              <a:t>Can cumulate across or down. Does not matter!</a:t>
            </a:r>
            <a:endParaRPr lang="en-US"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4EF574B6-1B14-4D9B-8AD9-96196654B17F}" type="slidenum">
              <a:rPr lang="en-US" smtClean="0"/>
              <a:pPr fontAlgn="base">
                <a:spcBef>
                  <a:spcPct val="0"/>
                </a:spcBef>
                <a:spcAft>
                  <a:spcPct val="0"/>
                </a:spcAft>
                <a:defRPr/>
              </a:pPr>
              <a:t>23</a:t>
            </a:fld>
            <a:endParaRPr lang="en-US" smtClean="0"/>
          </a:p>
        </p:txBody>
      </p:sp>
      <p:sp>
        <p:nvSpPr>
          <p:cNvPr id="29702" name="Rectangle 2"/>
          <p:cNvSpPr>
            <a:spLocks noChangeArrowheads="1"/>
          </p:cNvSpPr>
          <p:nvPr/>
        </p:nvSpPr>
        <p:spPr bwMode="auto">
          <a:xfrm>
            <a:off x="1858963" y="1677988"/>
            <a:ext cx="863600" cy="455612"/>
          </a:xfrm>
          <a:prstGeom prst="rect">
            <a:avLst/>
          </a:prstGeom>
          <a:noFill/>
          <a:ln w="9525">
            <a:noFill/>
            <a:miter lim="800000"/>
            <a:headEnd/>
            <a:tailEnd/>
          </a:ln>
        </p:spPr>
        <p:txBody>
          <a:bodyPr>
            <a:spAutoFit/>
          </a:bodyPr>
          <a:lstStyle/>
          <a:p>
            <a:endParaRPr lang="en-US"/>
          </a:p>
        </p:txBody>
      </p:sp>
      <p:sp>
        <p:nvSpPr>
          <p:cNvPr id="29703" name="Text Box 8"/>
          <p:cNvSpPr txBox="1">
            <a:spLocks noChangeArrowheads="1"/>
          </p:cNvSpPr>
          <p:nvPr/>
        </p:nvSpPr>
        <p:spPr bwMode="auto">
          <a:xfrm>
            <a:off x="1620838" y="1701800"/>
            <a:ext cx="984250" cy="366713"/>
          </a:xfrm>
          <a:prstGeom prst="rect">
            <a:avLst/>
          </a:prstGeom>
          <a:noFill/>
          <a:ln w="9525">
            <a:noFill/>
            <a:miter lim="800000"/>
            <a:headEnd/>
            <a:tailEnd/>
          </a:ln>
        </p:spPr>
        <p:txBody>
          <a:bodyPr wrap="none">
            <a:spAutoFit/>
          </a:bodyPr>
          <a:lstStyle/>
          <a:p>
            <a:r>
              <a:rPr lang="en-US"/>
              <a:t>Dev per</a:t>
            </a:r>
          </a:p>
        </p:txBody>
      </p:sp>
      <p:sp>
        <p:nvSpPr>
          <p:cNvPr id="29704" name="Rectangle 9"/>
          <p:cNvSpPr>
            <a:spLocks noChangeArrowheads="1"/>
          </p:cNvSpPr>
          <p:nvPr/>
        </p:nvSpPr>
        <p:spPr bwMode="auto">
          <a:xfrm>
            <a:off x="560388" y="2852738"/>
            <a:ext cx="863600" cy="641350"/>
          </a:xfrm>
          <a:prstGeom prst="rect">
            <a:avLst/>
          </a:prstGeom>
          <a:noFill/>
          <a:ln w="9525">
            <a:noFill/>
            <a:miter lim="800000"/>
            <a:headEnd/>
            <a:tailEnd/>
          </a:ln>
        </p:spPr>
        <p:txBody>
          <a:bodyPr>
            <a:spAutoFit/>
          </a:bodyPr>
          <a:lstStyle/>
          <a:p>
            <a:r>
              <a:rPr lang="en-US"/>
              <a:t>Acci per</a:t>
            </a:r>
          </a:p>
        </p:txBody>
      </p:sp>
      <p:sp>
        <p:nvSpPr>
          <p:cNvPr id="29705" name="Rectangle 10"/>
          <p:cNvSpPr>
            <a:spLocks noChangeArrowheads="1"/>
          </p:cNvSpPr>
          <p:nvPr/>
        </p:nvSpPr>
        <p:spPr bwMode="auto">
          <a:xfrm>
            <a:off x="5314950" y="1701800"/>
            <a:ext cx="863600" cy="457200"/>
          </a:xfrm>
          <a:prstGeom prst="rect">
            <a:avLst/>
          </a:prstGeom>
          <a:noFill/>
          <a:ln w="9525">
            <a:noFill/>
            <a:miter lim="800000"/>
            <a:headEnd/>
            <a:tailEnd/>
          </a:ln>
        </p:spPr>
        <p:txBody>
          <a:bodyPr>
            <a:spAutoFit/>
          </a:bodyPr>
          <a:lstStyle/>
          <a:p>
            <a:endParaRPr lang="en-US"/>
          </a:p>
        </p:txBody>
      </p:sp>
      <p:sp>
        <p:nvSpPr>
          <p:cNvPr id="29706" name="Text Box 11"/>
          <p:cNvSpPr txBox="1">
            <a:spLocks noChangeArrowheads="1"/>
          </p:cNvSpPr>
          <p:nvPr/>
        </p:nvSpPr>
        <p:spPr bwMode="auto">
          <a:xfrm>
            <a:off x="4254500" y="1719263"/>
            <a:ext cx="1655763" cy="830262"/>
          </a:xfrm>
          <a:prstGeom prst="rect">
            <a:avLst/>
          </a:prstGeom>
          <a:noFill/>
          <a:ln w="9525">
            <a:noFill/>
            <a:miter lim="800000"/>
            <a:headEnd/>
            <a:tailEnd/>
          </a:ln>
        </p:spPr>
        <p:txBody>
          <a:bodyPr>
            <a:spAutoFit/>
          </a:bodyPr>
          <a:lstStyle/>
          <a:p>
            <a:r>
              <a:rPr lang="en-US" i="1"/>
              <a:t>ratios across</a:t>
            </a:r>
          </a:p>
        </p:txBody>
      </p:sp>
      <p:sp>
        <p:nvSpPr>
          <p:cNvPr id="29707" name="Text Box 14"/>
          <p:cNvSpPr txBox="1">
            <a:spLocks noChangeArrowheads="1"/>
          </p:cNvSpPr>
          <p:nvPr/>
        </p:nvSpPr>
        <p:spPr bwMode="auto">
          <a:xfrm>
            <a:off x="1568450" y="4430713"/>
            <a:ext cx="1081088" cy="830262"/>
          </a:xfrm>
          <a:prstGeom prst="rect">
            <a:avLst/>
          </a:prstGeom>
          <a:noFill/>
          <a:ln w="9525">
            <a:noFill/>
            <a:miter lim="800000"/>
            <a:headEnd/>
            <a:tailEnd/>
          </a:ln>
        </p:spPr>
        <p:txBody>
          <a:bodyPr>
            <a:spAutoFit/>
          </a:bodyPr>
          <a:lstStyle/>
          <a:p>
            <a:r>
              <a:rPr lang="en-US"/>
              <a:t>Dev  per</a:t>
            </a:r>
          </a:p>
        </p:txBody>
      </p:sp>
      <p:sp>
        <p:nvSpPr>
          <p:cNvPr id="29708" name="Rectangle 15"/>
          <p:cNvSpPr>
            <a:spLocks noChangeArrowheads="1"/>
          </p:cNvSpPr>
          <p:nvPr/>
        </p:nvSpPr>
        <p:spPr bwMode="auto">
          <a:xfrm>
            <a:off x="560388" y="5589588"/>
            <a:ext cx="863600" cy="641350"/>
          </a:xfrm>
          <a:prstGeom prst="rect">
            <a:avLst/>
          </a:prstGeom>
          <a:noFill/>
          <a:ln w="9525">
            <a:noFill/>
            <a:miter lim="800000"/>
            <a:headEnd/>
            <a:tailEnd/>
          </a:ln>
        </p:spPr>
        <p:txBody>
          <a:bodyPr>
            <a:spAutoFit/>
          </a:bodyPr>
          <a:lstStyle/>
          <a:p>
            <a:r>
              <a:rPr lang="en-US"/>
              <a:t>Acci per</a:t>
            </a:r>
          </a:p>
        </p:txBody>
      </p:sp>
      <p:sp>
        <p:nvSpPr>
          <p:cNvPr id="29709" name="Text Box 21"/>
          <p:cNvSpPr txBox="1">
            <a:spLocks noChangeArrowheads="1"/>
          </p:cNvSpPr>
          <p:nvPr/>
        </p:nvSpPr>
        <p:spPr bwMode="auto">
          <a:xfrm>
            <a:off x="2435225" y="2643188"/>
            <a:ext cx="1633538" cy="641350"/>
          </a:xfrm>
          <a:prstGeom prst="rect">
            <a:avLst/>
          </a:prstGeom>
          <a:noFill/>
          <a:ln w="9525">
            <a:noFill/>
            <a:miter lim="800000"/>
            <a:headEnd/>
            <a:tailEnd/>
          </a:ln>
        </p:spPr>
        <p:txBody>
          <a:bodyPr>
            <a:spAutoFit/>
          </a:bodyPr>
          <a:lstStyle/>
          <a:p>
            <a:r>
              <a:rPr lang="en-US" i="1"/>
              <a:t>cumulate across</a:t>
            </a:r>
          </a:p>
        </p:txBody>
      </p:sp>
      <p:sp>
        <p:nvSpPr>
          <p:cNvPr id="29710" name="Text Box 22"/>
          <p:cNvSpPr txBox="1">
            <a:spLocks noChangeArrowheads="1"/>
          </p:cNvSpPr>
          <p:nvPr/>
        </p:nvSpPr>
        <p:spPr bwMode="auto">
          <a:xfrm>
            <a:off x="2435225" y="5300663"/>
            <a:ext cx="1511300" cy="641350"/>
          </a:xfrm>
          <a:prstGeom prst="rect">
            <a:avLst/>
          </a:prstGeom>
          <a:noFill/>
          <a:ln w="9525">
            <a:noFill/>
            <a:miter lim="800000"/>
            <a:headEnd/>
            <a:tailEnd/>
          </a:ln>
        </p:spPr>
        <p:txBody>
          <a:bodyPr>
            <a:spAutoFit/>
          </a:bodyPr>
          <a:lstStyle/>
          <a:p>
            <a:r>
              <a:rPr lang="en-US" i="1"/>
              <a:t>cumulate down</a:t>
            </a:r>
          </a:p>
        </p:txBody>
      </p:sp>
      <p:grpSp>
        <p:nvGrpSpPr>
          <p:cNvPr id="29711" name="Group 40"/>
          <p:cNvGrpSpPr>
            <a:grpSpLocks/>
          </p:cNvGrpSpPr>
          <p:nvPr/>
        </p:nvGrpSpPr>
        <p:grpSpPr bwMode="auto">
          <a:xfrm>
            <a:off x="1281113" y="4814888"/>
            <a:ext cx="1871662" cy="1662112"/>
            <a:chOff x="839" y="2670"/>
            <a:chExt cx="1179" cy="1047"/>
          </a:xfrm>
        </p:grpSpPr>
        <p:sp>
          <p:nvSpPr>
            <p:cNvPr id="29738" name="AutoShape 6"/>
            <p:cNvSpPr>
              <a:spLocks noChangeArrowheads="1"/>
            </p:cNvSpPr>
            <p:nvPr/>
          </p:nvSpPr>
          <p:spPr bwMode="auto">
            <a:xfrm flipV="1">
              <a:off x="839" y="2670"/>
              <a:ext cx="1179" cy="1047"/>
            </a:xfrm>
            <a:prstGeom prst="rtTriangle">
              <a:avLst/>
            </a:prstGeom>
            <a:solidFill>
              <a:schemeClr val="hlink"/>
            </a:solidFill>
            <a:ln w="9525">
              <a:solidFill>
                <a:schemeClr val="tx1"/>
              </a:solidFill>
              <a:miter lim="800000"/>
              <a:headEnd/>
              <a:tailEnd/>
            </a:ln>
          </p:spPr>
          <p:txBody>
            <a:bodyPr wrap="none" anchor="ctr"/>
            <a:lstStyle/>
            <a:p>
              <a:endParaRPr lang="en-US"/>
            </a:p>
          </p:txBody>
        </p:sp>
        <p:sp>
          <p:nvSpPr>
            <p:cNvPr id="29739" name="AutoShape 35"/>
            <p:cNvSpPr>
              <a:spLocks noChangeArrowheads="1"/>
            </p:cNvSpPr>
            <p:nvPr/>
          </p:nvSpPr>
          <p:spPr bwMode="auto">
            <a:xfrm>
              <a:off x="1318" y="2704"/>
              <a:ext cx="73" cy="472"/>
            </a:xfrm>
            <a:prstGeom prst="downArrow">
              <a:avLst>
                <a:gd name="adj1" fmla="val 50000"/>
                <a:gd name="adj2" fmla="val 161644"/>
              </a:avLst>
            </a:prstGeom>
            <a:solidFill>
              <a:schemeClr val="accent1"/>
            </a:solidFill>
            <a:ln w="9525">
              <a:solidFill>
                <a:schemeClr val="tx1"/>
              </a:solidFill>
              <a:miter lim="800000"/>
              <a:headEnd/>
              <a:tailEnd/>
            </a:ln>
          </p:spPr>
          <p:txBody>
            <a:bodyPr vert="eaVert" wrap="none" anchor="ctr"/>
            <a:lstStyle/>
            <a:p>
              <a:endParaRPr lang="en-US"/>
            </a:p>
          </p:txBody>
        </p:sp>
      </p:grpSp>
      <p:sp>
        <p:nvSpPr>
          <p:cNvPr id="29712" name="AutoShape 38"/>
          <p:cNvSpPr>
            <a:spLocks noChangeArrowheads="1"/>
          </p:cNvSpPr>
          <p:nvPr/>
        </p:nvSpPr>
        <p:spPr bwMode="auto">
          <a:xfrm flipV="1">
            <a:off x="1281113" y="2133600"/>
            <a:ext cx="1871662" cy="1662113"/>
          </a:xfrm>
          <a:prstGeom prst="rtTriangle">
            <a:avLst/>
          </a:prstGeom>
          <a:solidFill>
            <a:schemeClr val="hlink"/>
          </a:solidFill>
          <a:ln w="9525">
            <a:solidFill>
              <a:schemeClr val="tx1"/>
            </a:solidFill>
            <a:miter lim="800000"/>
            <a:headEnd/>
            <a:tailEnd/>
          </a:ln>
        </p:spPr>
        <p:txBody>
          <a:bodyPr wrap="none" anchor="ctr"/>
          <a:lstStyle/>
          <a:p>
            <a:endParaRPr lang="en-US"/>
          </a:p>
        </p:txBody>
      </p:sp>
      <p:sp>
        <p:nvSpPr>
          <p:cNvPr id="29713" name="Text Box 41"/>
          <p:cNvSpPr txBox="1">
            <a:spLocks noChangeArrowheads="1"/>
          </p:cNvSpPr>
          <p:nvPr/>
        </p:nvSpPr>
        <p:spPr bwMode="auto">
          <a:xfrm>
            <a:off x="4325938" y="4430713"/>
            <a:ext cx="1655762" cy="366712"/>
          </a:xfrm>
          <a:prstGeom prst="rect">
            <a:avLst/>
          </a:prstGeom>
          <a:noFill/>
          <a:ln w="9525">
            <a:noFill/>
            <a:miter lim="800000"/>
            <a:headEnd/>
            <a:tailEnd/>
          </a:ln>
        </p:spPr>
        <p:txBody>
          <a:bodyPr>
            <a:spAutoFit/>
          </a:bodyPr>
          <a:lstStyle/>
          <a:p>
            <a:r>
              <a:rPr lang="en-US" i="1"/>
              <a:t>ratios down</a:t>
            </a:r>
          </a:p>
        </p:txBody>
      </p:sp>
      <p:grpSp>
        <p:nvGrpSpPr>
          <p:cNvPr id="29714" name="Group 46"/>
          <p:cNvGrpSpPr>
            <a:grpSpLocks/>
          </p:cNvGrpSpPr>
          <p:nvPr/>
        </p:nvGrpSpPr>
        <p:grpSpPr bwMode="auto">
          <a:xfrm>
            <a:off x="4110038" y="2133600"/>
            <a:ext cx="2016125" cy="1662113"/>
            <a:chOff x="3334" y="981"/>
            <a:chExt cx="1270" cy="1047"/>
          </a:xfrm>
        </p:grpSpPr>
        <p:grpSp>
          <p:nvGrpSpPr>
            <p:cNvPr id="29731" name="Group 36"/>
            <p:cNvGrpSpPr>
              <a:grpSpLocks/>
            </p:cNvGrpSpPr>
            <p:nvPr/>
          </p:nvGrpSpPr>
          <p:grpSpPr bwMode="auto">
            <a:xfrm>
              <a:off x="3334" y="981"/>
              <a:ext cx="1270" cy="1047"/>
              <a:chOff x="3334" y="981"/>
              <a:chExt cx="1270" cy="1395"/>
            </a:xfrm>
          </p:grpSpPr>
          <p:sp>
            <p:nvSpPr>
              <p:cNvPr id="29733" name="AutoShape 3"/>
              <p:cNvSpPr>
                <a:spLocks noChangeArrowheads="1"/>
              </p:cNvSpPr>
              <p:nvPr/>
            </p:nvSpPr>
            <p:spPr bwMode="auto">
              <a:xfrm flipV="1">
                <a:off x="3334" y="981"/>
                <a:ext cx="1270" cy="1395"/>
              </a:xfrm>
              <a:prstGeom prst="rtTriangle">
                <a:avLst/>
              </a:prstGeom>
              <a:solidFill>
                <a:schemeClr val="hlink"/>
              </a:solidFill>
              <a:ln w="9525">
                <a:solidFill>
                  <a:schemeClr val="tx1"/>
                </a:solidFill>
                <a:miter lim="800000"/>
                <a:headEnd/>
                <a:tailEnd/>
              </a:ln>
            </p:spPr>
            <p:txBody>
              <a:bodyPr wrap="none" anchor="ctr"/>
              <a:lstStyle/>
              <a:p>
                <a:endParaRPr lang="en-US"/>
              </a:p>
            </p:txBody>
          </p:sp>
          <p:grpSp>
            <p:nvGrpSpPr>
              <p:cNvPr id="29734" name="Group 27"/>
              <p:cNvGrpSpPr>
                <a:grpSpLocks/>
              </p:cNvGrpSpPr>
              <p:nvPr/>
            </p:nvGrpSpPr>
            <p:grpSpPr bwMode="auto">
              <a:xfrm>
                <a:off x="3366" y="982"/>
                <a:ext cx="635" cy="676"/>
                <a:chOff x="4086" y="1108"/>
                <a:chExt cx="635" cy="477"/>
              </a:xfrm>
            </p:grpSpPr>
            <p:sp>
              <p:nvSpPr>
                <p:cNvPr id="29735" name="Line 16"/>
                <p:cNvSpPr>
                  <a:spLocks noChangeShapeType="1"/>
                </p:cNvSpPr>
                <p:nvPr/>
              </p:nvSpPr>
              <p:spPr bwMode="auto">
                <a:xfrm>
                  <a:off x="4721" y="1109"/>
                  <a:ext cx="0" cy="470"/>
                </a:xfrm>
                <a:prstGeom prst="line">
                  <a:avLst/>
                </a:prstGeom>
                <a:noFill/>
                <a:ln w="9525">
                  <a:solidFill>
                    <a:schemeClr val="tx1"/>
                  </a:solidFill>
                  <a:round/>
                  <a:headEnd/>
                  <a:tailEnd/>
                </a:ln>
              </p:spPr>
              <p:txBody>
                <a:bodyPr/>
                <a:lstStyle/>
                <a:p>
                  <a:endParaRPr lang="en-US"/>
                </a:p>
              </p:txBody>
            </p:sp>
            <p:sp>
              <p:nvSpPr>
                <p:cNvPr id="29736" name="Freeform 17"/>
                <p:cNvSpPr>
                  <a:spLocks/>
                </p:cNvSpPr>
                <p:nvPr/>
              </p:nvSpPr>
              <p:spPr bwMode="auto">
                <a:xfrm>
                  <a:off x="4540" y="1108"/>
                  <a:ext cx="29" cy="469"/>
                </a:xfrm>
                <a:custGeom>
                  <a:avLst/>
                  <a:gdLst>
                    <a:gd name="T0" fmla="*/ 0 w 1"/>
                    <a:gd name="T1" fmla="*/ 0 h 522"/>
                    <a:gd name="T2" fmla="*/ 0 w 1"/>
                    <a:gd name="T3" fmla="*/ 105 h 522"/>
                    <a:gd name="T4" fmla="*/ 0 60000 65536"/>
                    <a:gd name="T5" fmla="*/ 0 60000 65536"/>
                    <a:gd name="T6" fmla="*/ 0 w 1"/>
                    <a:gd name="T7" fmla="*/ 0 h 522"/>
                    <a:gd name="T8" fmla="*/ 1 w 1"/>
                    <a:gd name="T9" fmla="*/ 522 h 522"/>
                  </a:gdLst>
                  <a:ahLst/>
                  <a:cxnLst>
                    <a:cxn ang="T4">
                      <a:pos x="T0" y="T1"/>
                    </a:cxn>
                    <a:cxn ang="T5">
                      <a:pos x="T2" y="T3"/>
                    </a:cxn>
                  </a:cxnLst>
                  <a:rect l="T6" t="T7" r="T8" b="T9"/>
                  <a:pathLst>
                    <a:path w="1" h="522">
                      <a:moveTo>
                        <a:pt x="0" y="0"/>
                      </a:moveTo>
                      <a:lnTo>
                        <a:pt x="0" y="522"/>
                      </a:lnTo>
                    </a:path>
                  </a:pathLst>
                </a:custGeom>
                <a:noFill/>
                <a:ln w="9525">
                  <a:solidFill>
                    <a:schemeClr val="tx1"/>
                  </a:solidFill>
                  <a:round/>
                  <a:headEnd/>
                  <a:tailEnd/>
                </a:ln>
              </p:spPr>
              <p:txBody>
                <a:bodyPr/>
                <a:lstStyle/>
                <a:p>
                  <a:endParaRPr lang="en-US"/>
                </a:p>
              </p:txBody>
            </p:sp>
            <p:sp>
              <p:nvSpPr>
                <p:cNvPr id="29737" name="Freeform 18"/>
                <p:cNvSpPr>
                  <a:spLocks/>
                </p:cNvSpPr>
                <p:nvPr/>
              </p:nvSpPr>
              <p:spPr bwMode="auto">
                <a:xfrm>
                  <a:off x="4086" y="1579"/>
                  <a:ext cx="420" cy="6"/>
                </a:xfrm>
                <a:custGeom>
                  <a:avLst/>
                  <a:gdLst>
                    <a:gd name="T0" fmla="*/ 0 w 420"/>
                    <a:gd name="T1" fmla="*/ 6 h 6"/>
                    <a:gd name="T2" fmla="*/ 420 w 420"/>
                    <a:gd name="T3" fmla="*/ 0 h 6"/>
                    <a:gd name="T4" fmla="*/ 0 60000 65536"/>
                    <a:gd name="T5" fmla="*/ 0 60000 65536"/>
                    <a:gd name="T6" fmla="*/ 0 w 420"/>
                    <a:gd name="T7" fmla="*/ 0 h 6"/>
                    <a:gd name="T8" fmla="*/ 420 w 420"/>
                    <a:gd name="T9" fmla="*/ 6 h 6"/>
                  </a:gdLst>
                  <a:ahLst/>
                  <a:cxnLst>
                    <a:cxn ang="T4">
                      <a:pos x="T0" y="T1"/>
                    </a:cxn>
                    <a:cxn ang="T5">
                      <a:pos x="T2" y="T3"/>
                    </a:cxn>
                  </a:cxnLst>
                  <a:rect l="T6" t="T7" r="T8" b="T9"/>
                  <a:pathLst>
                    <a:path w="420" h="6">
                      <a:moveTo>
                        <a:pt x="0" y="6"/>
                      </a:moveTo>
                      <a:lnTo>
                        <a:pt x="420" y="0"/>
                      </a:lnTo>
                    </a:path>
                  </a:pathLst>
                </a:custGeom>
                <a:noFill/>
                <a:ln w="9525">
                  <a:solidFill>
                    <a:schemeClr val="tx1"/>
                  </a:solidFill>
                  <a:round/>
                  <a:headEnd/>
                  <a:tailEnd/>
                </a:ln>
              </p:spPr>
              <p:txBody>
                <a:bodyPr/>
                <a:lstStyle/>
                <a:p>
                  <a:endParaRPr lang="en-US"/>
                </a:p>
              </p:txBody>
            </p:sp>
          </p:grpSp>
        </p:grpSp>
        <p:sp>
          <p:nvSpPr>
            <p:cNvPr id="29732" name="AutoShape 42"/>
            <p:cNvSpPr>
              <a:spLocks noChangeArrowheads="1"/>
            </p:cNvSpPr>
            <p:nvPr/>
          </p:nvSpPr>
          <p:spPr bwMode="auto">
            <a:xfrm>
              <a:off x="3833" y="1434"/>
              <a:ext cx="181" cy="45"/>
            </a:xfrm>
            <a:prstGeom prst="curvedDownArrow">
              <a:avLst>
                <a:gd name="adj1" fmla="val 66218"/>
                <a:gd name="adj2" fmla="val 146662"/>
                <a:gd name="adj3" fmla="val 73333"/>
              </a:avLst>
            </a:prstGeom>
            <a:solidFill>
              <a:schemeClr val="accent1"/>
            </a:solidFill>
            <a:ln w="9525">
              <a:solidFill>
                <a:schemeClr val="tx1"/>
              </a:solidFill>
              <a:miter lim="800000"/>
              <a:headEnd/>
              <a:tailEnd/>
            </a:ln>
          </p:spPr>
          <p:txBody>
            <a:bodyPr wrap="none" anchor="ctr"/>
            <a:lstStyle/>
            <a:p>
              <a:endParaRPr lang="en-US"/>
            </a:p>
          </p:txBody>
        </p:sp>
      </p:grpSp>
      <p:grpSp>
        <p:nvGrpSpPr>
          <p:cNvPr id="29715" name="Group 49"/>
          <p:cNvGrpSpPr>
            <a:grpSpLocks/>
          </p:cNvGrpSpPr>
          <p:nvPr/>
        </p:nvGrpSpPr>
        <p:grpSpPr bwMode="auto">
          <a:xfrm>
            <a:off x="4117975" y="4918075"/>
            <a:ext cx="2016125" cy="1662113"/>
            <a:chOff x="3334" y="2655"/>
            <a:chExt cx="1270" cy="1047"/>
          </a:xfrm>
        </p:grpSpPr>
        <p:sp>
          <p:nvSpPr>
            <p:cNvPr id="29725" name="AutoShape 28"/>
            <p:cNvSpPr>
              <a:spLocks noChangeArrowheads="1"/>
            </p:cNvSpPr>
            <p:nvPr/>
          </p:nvSpPr>
          <p:spPr bwMode="auto">
            <a:xfrm flipV="1">
              <a:off x="3334" y="2655"/>
              <a:ext cx="1270" cy="1047"/>
            </a:xfrm>
            <a:prstGeom prst="rtTriangle">
              <a:avLst/>
            </a:prstGeom>
            <a:solidFill>
              <a:schemeClr val="hlink"/>
            </a:solidFill>
            <a:ln w="9525">
              <a:solidFill>
                <a:schemeClr val="tx1"/>
              </a:solidFill>
              <a:miter lim="800000"/>
              <a:headEnd/>
              <a:tailEnd/>
            </a:ln>
          </p:spPr>
          <p:txBody>
            <a:bodyPr wrap="none" anchor="ctr"/>
            <a:lstStyle/>
            <a:p>
              <a:endParaRPr lang="en-US"/>
            </a:p>
          </p:txBody>
        </p:sp>
        <p:grpSp>
          <p:nvGrpSpPr>
            <p:cNvPr id="29726" name="Group 48"/>
            <p:cNvGrpSpPr>
              <a:grpSpLocks/>
            </p:cNvGrpSpPr>
            <p:nvPr/>
          </p:nvGrpSpPr>
          <p:grpSpPr bwMode="auto">
            <a:xfrm>
              <a:off x="3334" y="2657"/>
              <a:ext cx="635" cy="610"/>
              <a:chOff x="3334" y="2657"/>
              <a:chExt cx="635" cy="610"/>
            </a:xfrm>
          </p:grpSpPr>
          <p:sp>
            <p:nvSpPr>
              <p:cNvPr id="29728" name="Line 30"/>
              <p:cNvSpPr>
                <a:spLocks noChangeShapeType="1"/>
              </p:cNvSpPr>
              <p:nvPr/>
            </p:nvSpPr>
            <p:spPr bwMode="auto">
              <a:xfrm>
                <a:off x="3969" y="2657"/>
                <a:ext cx="0" cy="501"/>
              </a:xfrm>
              <a:prstGeom prst="line">
                <a:avLst/>
              </a:prstGeom>
              <a:noFill/>
              <a:ln w="9525">
                <a:solidFill>
                  <a:schemeClr val="tx1"/>
                </a:solidFill>
                <a:round/>
                <a:headEnd/>
                <a:tailEnd/>
              </a:ln>
            </p:spPr>
            <p:txBody>
              <a:bodyPr/>
              <a:lstStyle/>
              <a:p>
                <a:endParaRPr lang="en-US"/>
              </a:p>
            </p:txBody>
          </p:sp>
          <p:sp>
            <p:nvSpPr>
              <p:cNvPr id="29729" name="Freeform 31"/>
              <p:cNvSpPr>
                <a:spLocks/>
              </p:cNvSpPr>
              <p:nvPr/>
            </p:nvSpPr>
            <p:spPr bwMode="auto">
              <a:xfrm rot="16200000" flipH="1">
                <a:off x="3569" y="2923"/>
                <a:ext cx="75" cy="545"/>
              </a:xfrm>
              <a:custGeom>
                <a:avLst/>
                <a:gdLst>
                  <a:gd name="T0" fmla="*/ 0 w 1"/>
                  <a:gd name="T1" fmla="*/ 0 h 522"/>
                  <a:gd name="T2" fmla="*/ 0 w 1"/>
                  <a:gd name="T3" fmla="*/ 3794 h 522"/>
                  <a:gd name="T4" fmla="*/ 0 60000 65536"/>
                  <a:gd name="T5" fmla="*/ 0 60000 65536"/>
                  <a:gd name="T6" fmla="*/ 0 w 1"/>
                  <a:gd name="T7" fmla="*/ 0 h 522"/>
                  <a:gd name="T8" fmla="*/ 1 w 1"/>
                  <a:gd name="T9" fmla="*/ 522 h 522"/>
                </a:gdLst>
                <a:ahLst/>
                <a:cxnLst>
                  <a:cxn ang="T4">
                    <a:pos x="T0" y="T1"/>
                  </a:cxn>
                  <a:cxn ang="T5">
                    <a:pos x="T2" y="T3"/>
                  </a:cxn>
                </a:cxnLst>
                <a:rect l="T6" t="T7" r="T8" b="T9"/>
                <a:pathLst>
                  <a:path w="1" h="522">
                    <a:moveTo>
                      <a:pt x="0" y="0"/>
                    </a:moveTo>
                    <a:lnTo>
                      <a:pt x="0" y="522"/>
                    </a:lnTo>
                  </a:path>
                </a:pathLst>
              </a:custGeom>
              <a:noFill/>
              <a:ln w="9525">
                <a:solidFill>
                  <a:schemeClr val="tx1"/>
                </a:solidFill>
                <a:round/>
                <a:headEnd/>
                <a:tailEnd/>
              </a:ln>
            </p:spPr>
            <p:txBody>
              <a:bodyPr/>
              <a:lstStyle/>
              <a:p>
                <a:endParaRPr lang="en-US"/>
              </a:p>
            </p:txBody>
          </p:sp>
          <p:sp>
            <p:nvSpPr>
              <p:cNvPr id="29730" name="Freeform 32"/>
              <p:cNvSpPr>
                <a:spLocks/>
              </p:cNvSpPr>
              <p:nvPr/>
            </p:nvSpPr>
            <p:spPr bwMode="auto">
              <a:xfrm>
                <a:off x="3334" y="3261"/>
                <a:ext cx="533" cy="6"/>
              </a:xfrm>
              <a:custGeom>
                <a:avLst/>
                <a:gdLst>
                  <a:gd name="T0" fmla="*/ 0 w 420"/>
                  <a:gd name="T1" fmla="*/ 6 h 6"/>
                  <a:gd name="T2" fmla="*/ 24164639 w 420"/>
                  <a:gd name="T3" fmla="*/ 0 h 6"/>
                  <a:gd name="T4" fmla="*/ 0 60000 65536"/>
                  <a:gd name="T5" fmla="*/ 0 60000 65536"/>
                  <a:gd name="T6" fmla="*/ 0 w 420"/>
                  <a:gd name="T7" fmla="*/ 0 h 6"/>
                  <a:gd name="T8" fmla="*/ 420 w 420"/>
                  <a:gd name="T9" fmla="*/ 6 h 6"/>
                </a:gdLst>
                <a:ahLst/>
                <a:cxnLst>
                  <a:cxn ang="T4">
                    <a:pos x="T0" y="T1"/>
                  </a:cxn>
                  <a:cxn ang="T5">
                    <a:pos x="T2" y="T3"/>
                  </a:cxn>
                </a:cxnLst>
                <a:rect l="T6" t="T7" r="T8" b="T9"/>
                <a:pathLst>
                  <a:path w="420" h="6">
                    <a:moveTo>
                      <a:pt x="0" y="6"/>
                    </a:moveTo>
                    <a:lnTo>
                      <a:pt x="420" y="0"/>
                    </a:lnTo>
                  </a:path>
                </a:pathLst>
              </a:custGeom>
              <a:noFill/>
              <a:ln w="9525">
                <a:solidFill>
                  <a:schemeClr val="tx1"/>
                </a:solidFill>
                <a:round/>
                <a:headEnd/>
                <a:tailEnd/>
              </a:ln>
            </p:spPr>
            <p:txBody>
              <a:bodyPr/>
              <a:lstStyle/>
              <a:p>
                <a:endParaRPr lang="en-US"/>
              </a:p>
            </p:txBody>
          </p:sp>
        </p:grpSp>
        <p:sp>
          <p:nvSpPr>
            <p:cNvPr id="29727" name="AutoShape 45"/>
            <p:cNvSpPr>
              <a:spLocks noChangeArrowheads="1"/>
            </p:cNvSpPr>
            <p:nvPr/>
          </p:nvSpPr>
          <p:spPr bwMode="auto">
            <a:xfrm rot="5400000">
              <a:off x="3788" y="3203"/>
              <a:ext cx="136" cy="45"/>
            </a:xfrm>
            <a:prstGeom prst="curvedDownArrow">
              <a:avLst>
                <a:gd name="adj1" fmla="val 49755"/>
                <a:gd name="adj2" fmla="val 110199"/>
                <a:gd name="adj3" fmla="val 73333"/>
              </a:avLst>
            </a:prstGeom>
            <a:solidFill>
              <a:schemeClr val="accent1"/>
            </a:solidFill>
            <a:ln w="9525">
              <a:solidFill>
                <a:schemeClr val="tx1"/>
              </a:solidFill>
              <a:miter lim="800000"/>
              <a:headEnd/>
              <a:tailEnd/>
            </a:ln>
          </p:spPr>
          <p:txBody>
            <a:bodyPr wrap="none" anchor="ctr"/>
            <a:lstStyle/>
            <a:p>
              <a:endParaRPr lang="en-US"/>
            </a:p>
          </p:txBody>
        </p:sp>
      </p:grpSp>
      <p:sp>
        <p:nvSpPr>
          <p:cNvPr id="29716" name="Text Box 51"/>
          <p:cNvSpPr txBox="1">
            <a:spLocks noChangeArrowheads="1"/>
          </p:cNvSpPr>
          <p:nvPr/>
        </p:nvSpPr>
        <p:spPr bwMode="auto">
          <a:xfrm>
            <a:off x="6826250" y="4430713"/>
            <a:ext cx="1655763" cy="366712"/>
          </a:xfrm>
          <a:prstGeom prst="rect">
            <a:avLst/>
          </a:prstGeom>
          <a:noFill/>
          <a:ln w="9525">
            <a:noFill/>
            <a:miter lim="800000"/>
            <a:headEnd/>
            <a:tailEnd/>
          </a:ln>
        </p:spPr>
        <p:txBody>
          <a:bodyPr>
            <a:spAutoFit/>
          </a:bodyPr>
          <a:lstStyle/>
          <a:p>
            <a:r>
              <a:rPr lang="en-US" i="1"/>
              <a:t>project down</a:t>
            </a:r>
          </a:p>
        </p:txBody>
      </p:sp>
      <p:sp>
        <p:nvSpPr>
          <p:cNvPr id="29717" name="AutoShape 54"/>
          <p:cNvSpPr>
            <a:spLocks noChangeArrowheads="1"/>
          </p:cNvSpPr>
          <p:nvPr/>
        </p:nvSpPr>
        <p:spPr bwMode="auto">
          <a:xfrm flipV="1">
            <a:off x="6610350" y="2133600"/>
            <a:ext cx="2016125" cy="1662113"/>
          </a:xfrm>
          <a:prstGeom prst="rtTriangle">
            <a:avLst/>
          </a:prstGeom>
          <a:solidFill>
            <a:schemeClr val="hlink"/>
          </a:solidFill>
          <a:ln w="9525">
            <a:solidFill>
              <a:schemeClr val="tx1"/>
            </a:solidFill>
            <a:miter lim="800000"/>
            <a:headEnd/>
            <a:tailEnd/>
          </a:ln>
        </p:spPr>
        <p:txBody>
          <a:bodyPr wrap="none" anchor="ctr"/>
          <a:lstStyle/>
          <a:p>
            <a:endParaRPr lang="en-US"/>
          </a:p>
        </p:txBody>
      </p:sp>
      <p:sp>
        <p:nvSpPr>
          <p:cNvPr id="29718" name="AutoShape 61"/>
          <p:cNvSpPr>
            <a:spLocks noChangeArrowheads="1"/>
          </p:cNvSpPr>
          <p:nvPr/>
        </p:nvSpPr>
        <p:spPr bwMode="auto">
          <a:xfrm flipV="1">
            <a:off x="6600825" y="4954588"/>
            <a:ext cx="2016125" cy="1662112"/>
          </a:xfrm>
          <a:prstGeom prst="rtTriangle">
            <a:avLst/>
          </a:prstGeom>
          <a:solidFill>
            <a:schemeClr val="hlink"/>
          </a:solidFill>
          <a:ln w="9525">
            <a:solidFill>
              <a:schemeClr val="tx1"/>
            </a:solidFill>
            <a:miter lim="800000"/>
            <a:headEnd/>
            <a:tailEnd/>
          </a:ln>
        </p:spPr>
        <p:txBody>
          <a:bodyPr wrap="none" anchor="ctr"/>
          <a:lstStyle/>
          <a:p>
            <a:endParaRPr lang="en-US"/>
          </a:p>
        </p:txBody>
      </p:sp>
      <p:sp>
        <p:nvSpPr>
          <p:cNvPr id="29719" name="AutoShape 37"/>
          <p:cNvSpPr>
            <a:spLocks noChangeArrowheads="1"/>
          </p:cNvSpPr>
          <p:nvPr/>
        </p:nvSpPr>
        <p:spPr bwMode="auto">
          <a:xfrm rot="-5400000">
            <a:off x="7647781" y="2751932"/>
            <a:ext cx="115887" cy="749300"/>
          </a:xfrm>
          <a:prstGeom prst="downArrow">
            <a:avLst>
              <a:gd name="adj1" fmla="val 50000"/>
              <a:gd name="adj2" fmla="val 161645"/>
            </a:avLst>
          </a:prstGeom>
          <a:solidFill>
            <a:schemeClr val="folHlink"/>
          </a:solidFill>
          <a:ln w="9525">
            <a:solidFill>
              <a:schemeClr val="tx1"/>
            </a:solidFill>
            <a:miter lim="800000"/>
            <a:headEnd/>
            <a:tailEnd/>
          </a:ln>
        </p:spPr>
        <p:txBody>
          <a:bodyPr vert="eaVert" wrap="none" anchor="ctr"/>
          <a:lstStyle/>
          <a:p>
            <a:endParaRPr lang="en-US"/>
          </a:p>
        </p:txBody>
      </p:sp>
      <p:sp>
        <p:nvSpPr>
          <p:cNvPr id="29720" name="AutoShape 67"/>
          <p:cNvSpPr>
            <a:spLocks noChangeArrowheads="1"/>
          </p:cNvSpPr>
          <p:nvPr/>
        </p:nvSpPr>
        <p:spPr bwMode="auto">
          <a:xfrm>
            <a:off x="7762875" y="5416550"/>
            <a:ext cx="115888" cy="749300"/>
          </a:xfrm>
          <a:prstGeom prst="downArrow">
            <a:avLst>
              <a:gd name="adj1" fmla="val 50000"/>
              <a:gd name="adj2" fmla="val 161643"/>
            </a:avLst>
          </a:prstGeom>
          <a:solidFill>
            <a:schemeClr val="folHlink"/>
          </a:solidFill>
          <a:ln w="9525">
            <a:solidFill>
              <a:schemeClr val="tx1"/>
            </a:solidFill>
            <a:miter lim="800000"/>
            <a:headEnd/>
            <a:tailEnd/>
          </a:ln>
        </p:spPr>
        <p:txBody>
          <a:bodyPr vert="eaVert" wrap="none" anchor="ctr"/>
          <a:lstStyle/>
          <a:p>
            <a:endParaRPr lang="en-US"/>
          </a:p>
        </p:txBody>
      </p:sp>
      <p:sp>
        <p:nvSpPr>
          <p:cNvPr id="29721" name="Text Box 26"/>
          <p:cNvSpPr txBox="1">
            <a:spLocks noChangeArrowheads="1"/>
          </p:cNvSpPr>
          <p:nvPr/>
        </p:nvSpPr>
        <p:spPr bwMode="auto">
          <a:xfrm>
            <a:off x="1282700" y="2276475"/>
            <a:ext cx="1325563" cy="581025"/>
          </a:xfrm>
          <a:prstGeom prst="rect">
            <a:avLst/>
          </a:prstGeom>
          <a:noFill/>
          <a:ln w="9525">
            <a:noFill/>
            <a:miter lim="800000"/>
            <a:headEnd/>
            <a:tailEnd/>
          </a:ln>
        </p:spPr>
        <p:txBody>
          <a:bodyPr wrap="none">
            <a:spAutoFit/>
          </a:bodyPr>
          <a:lstStyle/>
          <a:p>
            <a:r>
              <a:rPr lang="en-US" sz="1600" b="1" i="1">
                <a:solidFill>
                  <a:schemeClr val="bg1"/>
                </a:solidFill>
              </a:rPr>
              <a:t>incremental</a:t>
            </a:r>
          </a:p>
          <a:p>
            <a:r>
              <a:rPr lang="en-US" sz="1600" b="1" i="1">
                <a:solidFill>
                  <a:schemeClr val="bg1"/>
                </a:solidFill>
              </a:rPr>
              <a:t>array</a:t>
            </a:r>
          </a:p>
        </p:txBody>
      </p:sp>
      <p:sp>
        <p:nvSpPr>
          <p:cNvPr id="29722" name="Rectangle 70"/>
          <p:cNvSpPr>
            <a:spLocks noChangeArrowheads="1"/>
          </p:cNvSpPr>
          <p:nvPr/>
        </p:nvSpPr>
        <p:spPr bwMode="auto">
          <a:xfrm>
            <a:off x="490538" y="4941888"/>
            <a:ext cx="863600" cy="457200"/>
          </a:xfrm>
          <a:prstGeom prst="rect">
            <a:avLst/>
          </a:prstGeom>
          <a:noFill/>
          <a:ln w="9525">
            <a:noFill/>
            <a:miter lim="800000"/>
            <a:headEnd/>
            <a:tailEnd/>
          </a:ln>
        </p:spPr>
        <p:txBody>
          <a:bodyPr>
            <a:spAutoFit/>
          </a:bodyPr>
          <a:lstStyle/>
          <a:p>
            <a:r>
              <a:rPr lang="en-US" b="1">
                <a:solidFill>
                  <a:srgbClr val="009900"/>
                </a:solidFill>
              </a:rPr>
              <a:t>2:</a:t>
            </a:r>
          </a:p>
        </p:txBody>
      </p:sp>
      <p:sp>
        <p:nvSpPr>
          <p:cNvPr id="29723" name="Rectangle 71"/>
          <p:cNvSpPr>
            <a:spLocks noChangeArrowheads="1"/>
          </p:cNvSpPr>
          <p:nvPr/>
        </p:nvSpPr>
        <p:spPr bwMode="auto">
          <a:xfrm>
            <a:off x="490538" y="2252663"/>
            <a:ext cx="863600" cy="457200"/>
          </a:xfrm>
          <a:prstGeom prst="rect">
            <a:avLst/>
          </a:prstGeom>
          <a:noFill/>
          <a:ln w="9525">
            <a:noFill/>
            <a:miter lim="800000"/>
            <a:headEnd/>
            <a:tailEnd/>
          </a:ln>
        </p:spPr>
        <p:txBody>
          <a:bodyPr>
            <a:spAutoFit/>
          </a:bodyPr>
          <a:lstStyle/>
          <a:p>
            <a:r>
              <a:rPr lang="en-US" b="1">
                <a:solidFill>
                  <a:srgbClr val="009900"/>
                </a:solidFill>
              </a:rPr>
              <a:t>1:</a:t>
            </a:r>
          </a:p>
        </p:txBody>
      </p:sp>
      <p:sp>
        <p:nvSpPr>
          <p:cNvPr id="29724" name="Text Box 51"/>
          <p:cNvSpPr txBox="1">
            <a:spLocks noChangeArrowheads="1"/>
          </p:cNvSpPr>
          <p:nvPr/>
        </p:nvSpPr>
        <p:spPr bwMode="auto">
          <a:xfrm>
            <a:off x="6824663" y="1700213"/>
            <a:ext cx="1655762" cy="366712"/>
          </a:xfrm>
          <a:prstGeom prst="rect">
            <a:avLst/>
          </a:prstGeom>
          <a:noFill/>
          <a:ln w="9525">
            <a:noFill/>
            <a:miter lim="800000"/>
            <a:headEnd/>
            <a:tailEnd/>
          </a:ln>
        </p:spPr>
        <p:txBody>
          <a:bodyPr>
            <a:spAutoFit/>
          </a:bodyPr>
          <a:lstStyle/>
          <a:p>
            <a:r>
              <a:rPr lang="en-US" i="1"/>
              <a:t>project across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Title 1"/>
          <p:cNvSpPr>
            <a:spLocks noGrp="1"/>
          </p:cNvSpPr>
          <p:nvPr>
            <p:ph type="title"/>
          </p:nvPr>
        </p:nvSpPr>
        <p:spPr/>
        <p:txBody>
          <a:bodyPr/>
          <a:lstStyle/>
          <a:p>
            <a:r>
              <a:rPr lang="en-US" smtClean="0"/>
              <a:t>Mack does not distinguish between accident years and development years</a:t>
            </a:r>
          </a:p>
        </p:txBody>
      </p:sp>
      <p:sp>
        <p:nvSpPr>
          <p:cNvPr id="4" name="Slide Number Placeholder 3"/>
          <p:cNvSpPr>
            <a:spLocks noGrp="1"/>
          </p:cNvSpPr>
          <p:nvPr>
            <p:ph type="sldNum" sz="quarter" idx="10"/>
          </p:nvPr>
        </p:nvSpPr>
        <p:spPr/>
        <p:txBody>
          <a:bodyPr/>
          <a:lstStyle/>
          <a:p>
            <a:pPr>
              <a:defRPr/>
            </a:pPr>
            <a:fld id="{25065BD9-D27A-4696-9DF5-D0C2F64A22F2}" type="slidenum">
              <a:rPr lang="en-US" smtClean="0"/>
              <a:pPr>
                <a:defRPr/>
              </a:pPr>
              <a:t>24</a:t>
            </a:fld>
            <a:endParaRPr lang="en-US"/>
          </a:p>
        </p:txBody>
      </p:sp>
      <p:pic>
        <p:nvPicPr>
          <p:cNvPr id="7175" name="Picture 8"/>
          <p:cNvPicPr>
            <a:picLocks noChangeAspect="1" noChangeArrowheads="1"/>
          </p:cNvPicPr>
          <p:nvPr/>
        </p:nvPicPr>
        <p:blipFill>
          <a:blip r:embed="rId3" cstate="print"/>
          <a:srcRect/>
          <a:stretch>
            <a:fillRect/>
          </a:stretch>
        </p:blipFill>
        <p:spPr bwMode="auto">
          <a:xfrm>
            <a:off x="560388" y="1484313"/>
            <a:ext cx="2438400" cy="1651000"/>
          </a:xfrm>
          <a:prstGeom prst="rect">
            <a:avLst/>
          </a:prstGeom>
          <a:noFill/>
          <a:ln w="9525">
            <a:noFill/>
            <a:miter lim="800000"/>
            <a:headEnd/>
            <a:tailEnd/>
          </a:ln>
        </p:spPr>
      </p:pic>
      <p:pic>
        <p:nvPicPr>
          <p:cNvPr id="7176" name="Picture 7"/>
          <p:cNvPicPr>
            <a:picLocks noChangeAspect="1" noChangeArrowheads="1"/>
          </p:cNvPicPr>
          <p:nvPr/>
        </p:nvPicPr>
        <p:blipFill>
          <a:blip r:embed="rId4" cstate="print"/>
          <a:srcRect/>
          <a:stretch>
            <a:fillRect/>
          </a:stretch>
        </p:blipFill>
        <p:spPr bwMode="auto">
          <a:xfrm>
            <a:off x="4016375" y="1484313"/>
            <a:ext cx="2438400" cy="1647825"/>
          </a:xfrm>
          <a:prstGeom prst="rect">
            <a:avLst/>
          </a:prstGeom>
          <a:noFill/>
          <a:ln w="9525">
            <a:noFill/>
            <a:miter lim="800000"/>
            <a:headEnd/>
            <a:tailEnd/>
          </a:ln>
        </p:spPr>
      </p:pic>
      <p:pic>
        <p:nvPicPr>
          <p:cNvPr id="7177" name="Picture 9"/>
          <p:cNvPicPr>
            <a:picLocks noChangeAspect="1" noChangeArrowheads="1"/>
          </p:cNvPicPr>
          <p:nvPr/>
        </p:nvPicPr>
        <p:blipFill>
          <a:blip r:embed="rId5" cstate="print"/>
          <a:srcRect/>
          <a:stretch>
            <a:fillRect/>
          </a:stretch>
        </p:blipFill>
        <p:spPr bwMode="auto">
          <a:xfrm>
            <a:off x="776288" y="3141663"/>
            <a:ext cx="4876800" cy="2844800"/>
          </a:xfrm>
          <a:prstGeom prst="rect">
            <a:avLst/>
          </a:prstGeom>
          <a:noFill/>
          <a:ln w="9525">
            <a:noFill/>
            <a:miter lim="800000"/>
            <a:headEnd/>
            <a:tailEnd/>
          </a:ln>
        </p:spPr>
      </p:pic>
      <p:graphicFrame>
        <p:nvGraphicFramePr>
          <p:cNvPr id="7170" name="Object 2"/>
          <p:cNvGraphicFramePr>
            <a:graphicFrameLocks noChangeAspect="1"/>
          </p:cNvGraphicFramePr>
          <p:nvPr/>
        </p:nvGraphicFramePr>
        <p:xfrm>
          <a:off x="5816600" y="3500438"/>
          <a:ext cx="2819400" cy="708025"/>
        </p:xfrm>
        <a:graphic>
          <a:graphicData uri="http://schemas.openxmlformats.org/presentationml/2006/ole">
            <mc:AlternateContent xmlns:mc="http://schemas.openxmlformats.org/markup-compatibility/2006">
              <mc:Choice xmlns:v="urn:schemas-microsoft-com:vml" Requires="v">
                <p:oleObj spid="_x0000_s7176" name="Equation" r:id="rId6" imgW="1422360" imgH="431640" progId="Equation.3">
                  <p:embed/>
                </p:oleObj>
              </mc:Choice>
              <mc:Fallback>
                <p:oleObj name="Equation" r:id="rId6" imgW="1422360" imgH="431640" progId="Equation.3">
                  <p:embed/>
                  <p:pic>
                    <p:nvPicPr>
                      <p:cNvPr id="0"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16600" y="3500438"/>
                        <a:ext cx="2819400" cy="708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171" name="Object 3"/>
          <p:cNvGraphicFramePr>
            <a:graphicFrameLocks noChangeAspect="1"/>
          </p:cNvGraphicFramePr>
          <p:nvPr/>
        </p:nvGraphicFramePr>
        <p:xfrm>
          <a:off x="2936875" y="5851525"/>
          <a:ext cx="2465388" cy="793750"/>
        </p:xfrm>
        <a:graphic>
          <a:graphicData uri="http://schemas.openxmlformats.org/presentationml/2006/ole">
            <mc:AlternateContent xmlns:mc="http://schemas.openxmlformats.org/markup-compatibility/2006">
              <mc:Choice xmlns:v="urn:schemas-microsoft-com:vml" Requires="v">
                <p:oleObj spid="_x0000_s7177" name="Equation" r:id="rId8" imgW="1511280" imgH="431640" progId="Equation.3">
                  <p:embed/>
                </p:oleObj>
              </mc:Choice>
              <mc:Fallback>
                <p:oleObj name="Equation" r:id="rId8" imgW="1511280" imgH="431640" progId="Equation.3">
                  <p:embed/>
                  <p:pic>
                    <p:nvPicPr>
                      <p:cNvPr id="0" name="Object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936875" y="5851525"/>
                        <a:ext cx="2465388" cy="793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178" name="TextBox 10"/>
          <p:cNvSpPr txBox="1">
            <a:spLocks noChangeArrowheads="1"/>
          </p:cNvSpPr>
          <p:nvPr/>
        </p:nvSpPr>
        <p:spPr bwMode="auto">
          <a:xfrm>
            <a:off x="6176963" y="4508500"/>
            <a:ext cx="2592387" cy="2216150"/>
          </a:xfrm>
          <a:prstGeom prst="rect">
            <a:avLst/>
          </a:prstGeom>
          <a:noFill/>
          <a:ln w="9525">
            <a:noFill/>
            <a:miter lim="800000"/>
            <a:headEnd/>
            <a:tailEnd/>
          </a:ln>
        </p:spPr>
        <p:txBody>
          <a:bodyPr>
            <a:spAutoFit/>
          </a:bodyPr>
          <a:lstStyle/>
          <a:p>
            <a:r>
              <a:rPr lang="en-US" sz="2400"/>
              <a:t>The standard deviations are different because of different conditioning</a:t>
            </a:r>
          </a:p>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smtClean="0"/>
              <a:t>Dataset ABC- Worker’s Comp large company</a:t>
            </a:r>
          </a:p>
        </p:txBody>
      </p:sp>
      <p:pic>
        <p:nvPicPr>
          <p:cNvPr id="30723" name="Picture 2"/>
          <p:cNvPicPr>
            <a:picLocks noGrp="1" noChangeAspect="1" noChangeArrowheads="1"/>
          </p:cNvPicPr>
          <p:nvPr>
            <p:ph idx="1"/>
          </p:nvPr>
        </p:nvPicPr>
        <p:blipFill>
          <a:blip r:embed="rId2" cstate="print"/>
          <a:srcRect/>
          <a:stretch>
            <a:fillRect/>
          </a:stretch>
        </p:blipFill>
        <p:spPr>
          <a:xfrm>
            <a:off x="0" y="2276475"/>
            <a:ext cx="4419600" cy="3287713"/>
          </a:xfrm>
          <a:noFill/>
        </p:spPr>
      </p:pic>
      <p:sp>
        <p:nvSpPr>
          <p:cNvPr id="4" name="Slide Number Placeholder 3"/>
          <p:cNvSpPr>
            <a:spLocks noGrp="1"/>
          </p:cNvSpPr>
          <p:nvPr>
            <p:ph type="sldNum" sz="quarter" idx="10"/>
          </p:nvPr>
        </p:nvSpPr>
        <p:spPr/>
        <p:txBody>
          <a:bodyPr/>
          <a:lstStyle/>
          <a:p>
            <a:pPr>
              <a:defRPr/>
            </a:pPr>
            <a:fld id="{298CA7A1-C3E3-4664-BAFF-63EA22C98549}" type="slidenum">
              <a:rPr lang="en-US" smtClean="0"/>
              <a:pPr>
                <a:defRPr/>
              </a:pPr>
              <a:t>25</a:t>
            </a:fld>
            <a:endParaRPr lang="en-US"/>
          </a:p>
        </p:txBody>
      </p:sp>
      <p:sp>
        <p:nvSpPr>
          <p:cNvPr id="30726" name="TextBox 6"/>
          <p:cNvSpPr txBox="1">
            <a:spLocks noChangeArrowheads="1"/>
          </p:cNvSpPr>
          <p:nvPr/>
        </p:nvSpPr>
        <p:spPr bwMode="auto">
          <a:xfrm>
            <a:off x="631825" y="1916113"/>
            <a:ext cx="3314700" cy="369887"/>
          </a:xfrm>
          <a:prstGeom prst="rect">
            <a:avLst/>
          </a:prstGeom>
          <a:noFill/>
          <a:ln w="9525">
            <a:noFill/>
            <a:miter lim="800000"/>
            <a:headEnd/>
            <a:tailEnd/>
          </a:ln>
        </p:spPr>
        <p:txBody>
          <a:bodyPr wrap="none">
            <a:spAutoFit/>
          </a:bodyPr>
          <a:lstStyle/>
          <a:p>
            <a:r>
              <a:rPr lang="en-US"/>
              <a:t>Data versus development year</a:t>
            </a:r>
          </a:p>
        </p:txBody>
      </p:sp>
      <p:pic>
        <p:nvPicPr>
          <p:cNvPr id="30727" name="Picture 3"/>
          <p:cNvPicPr>
            <a:picLocks noChangeAspect="1" noChangeArrowheads="1"/>
          </p:cNvPicPr>
          <p:nvPr/>
        </p:nvPicPr>
        <p:blipFill>
          <a:blip r:embed="rId3" cstate="print"/>
          <a:srcRect/>
          <a:stretch>
            <a:fillRect/>
          </a:stretch>
        </p:blipFill>
        <p:spPr bwMode="auto">
          <a:xfrm>
            <a:off x="4665663" y="2276475"/>
            <a:ext cx="4267200" cy="3244850"/>
          </a:xfrm>
          <a:prstGeom prst="rect">
            <a:avLst/>
          </a:prstGeom>
          <a:noFill/>
          <a:ln w="9525">
            <a:noFill/>
            <a:miter lim="800000"/>
            <a:headEnd/>
            <a:tailEnd/>
          </a:ln>
        </p:spPr>
      </p:pic>
      <p:sp>
        <p:nvSpPr>
          <p:cNvPr id="30728" name="TextBox 8"/>
          <p:cNvSpPr txBox="1">
            <a:spLocks noChangeArrowheads="1"/>
          </p:cNvSpPr>
          <p:nvPr/>
        </p:nvSpPr>
        <p:spPr bwMode="auto">
          <a:xfrm>
            <a:off x="5097463" y="1844675"/>
            <a:ext cx="2851150" cy="369888"/>
          </a:xfrm>
          <a:prstGeom prst="rect">
            <a:avLst/>
          </a:prstGeom>
          <a:noFill/>
          <a:ln w="9525">
            <a:noFill/>
            <a:miter lim="800000"/>
            <a:headEnd/>
            <a:tailEnd/>
          </a:ln>
        </p:spPr>
        <p:txBody>
          <a:bodyPr>
            <a:spAutoFit/>
          </a:bodyPr>
          <a:lstStyle/>
          <a:p>
            <a:r>
              <a:rPr lang="en-US"/>
              <a:t>Data versus accident year</a:t>
            </a:r>
          </a:p>
        </p:txBody>
      </p:sp>
      <p:sp>
        <p:nvSpPr>
          <p:cNvPr id="30729" name="TextBox 9"/>
          <p:cNvSpPr txBox="1">
            <a:spLocks noChangeArrowheads="1"/>
          </p:cNvSpPr>
          <p:nvPr/>
        </p:nvSpPr>
        <p:spPr bwMode="auto">
          <a:xfrm>
            <a:off x="273050" y="6092825"/>
            <a:ext cx="9694863" cy="369888"/>
          </a:xfrm>
          <a:prstGeom prst="rect">
            <a:avLst/>
          </a:prstGeom>
          <a:noFill/>
          <a:ln w="9525">
            <a:noFill/>
            <a:miter lim="800000"/>
            <a:headEnd/>
            <a:tailEnd/>
          </a:ln>
        </p:spPr>
        <p:txBody>
          <a:bodyPr>
            <a:spAutoFit/>
          </a:bodyPr>
          <a:lstStyle/>
          <a:p>
            <a:r>
              <a:rPr lang="en-US"/>
              <a:t>Very different structure. So CL (Mack) ignores this information that sticks out!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sz="2000" smtClean="0"/>
              <a:t>The Probabilistic Trend Family (PTF)Modelling Framework</a:t>
            </a:r>
            <a:br>
              <a:rPr lang="en-US" sz="2000" smtClean="0"/>
            </a:br>
            <a:r>
              <a:rPr lang="en-US" sz="2000" smtClean="0"/>
              <a:t>Here I will use the highlighter to illustrate rudimentary concepts</a:t>
            </a:r>
            <a:r>
              <a:rPr lang="en-US" smtClean="0"/>
              <a:t/>
            </a:r>
            <a:br>
              <a:rPr lang="en-US" smtClean="0"/>
            </a:br>
            <a:endParaRPr lang="en-US"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71101810-FA6A-484D-8506-4DE17B50AA70}" type="slidenum">
              <a:rPr lang="en-US" smtClean="0"/>
              <a:pPr fontAlgn="base">
                <a:spcBef>
                  <a:spcPct val="0"/>
                </a:spcBef>
                <a:spcAft>
                  <a:spcPct val="0"/>
                </a:spcAft>
                <a:defRPr/>
              </a:pPr>
              <a:t>26</a:t>
            </a:fld>
            <a:endParaRPr lang="en-US" smtClean="0"/>
          </a:p>
        </p:txBody>
      </p:sp>
      <p:cxnSp>
        <p:nvCxnSpPr>
          <p:cNvPr id="7" name="Straight Connector 6"/>
          <p:cNvCxnSpPr/>
          <p:nvPr/>
        </p:nvCxnSpPr>
        <p:spPr>
          <a:xfrm rot="5400000">
            <a:off x="-377031" y="3644107"/>
            <a:ext cx="4321175" cy="15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1785938" y="1484313"/>
            <a:ext cx="4319587" cy="158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1784350" y="1484313"/>
            <a:ext cx="4286250" cy="428625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070600" y="1484313"/>
            <a:ext cx="1928813" cy="1587"/>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5400000">
            <a:off x="1462088" y="6092825"/>
            <a:ext cx="642938" cy="1587"/>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784350" y="6413500"/>
            <a:ext cx="6215063" cy="1588"/>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5400000">
            <a:off x="5534819" y="3948907"/>
            <a:ext cx="4930775" cy="1587"/>
          </a:xfrm>
          <a:prstGeom prst="line">
            <a:avLst/>
          </a:prstGeom>
          <a:ln w="254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29" name="Subtitle 10"/>
          <p:cNvSpPr txBox="1">
            <a:spLocks/>
          </p:cNvSpPr>
          <p:nvPr/>
        </p:nvSpPr>
        <p:spPr bwMode="auto">
          <a:xfrm>
            <a:off x="4667250" y="4508500"/>
            <a:ext cx="2879725" cy="865188"/>
          </a:xfrm>
          <a:prstGeom prst="rect">
            <a:avLst/>
          </a:prstGeom>
          <a:noFill/>
          <a:ln w="9525">
            <a:noFill/>
            <a:miter lim="800000"/>
            <a:headEnd/>
            <a:tailEnd/>
          </a:ln>
        </p:spPr>
        <p:txBody>
          <a:bodyPr lIns="0" tIns="0" rIns="0" bIns="0">
            <a:normAutofit/>
          </a:bodyPr>
          <a:lstStyle/>
          <a:p>
            <a:pPr marL="342900" indent="-342900" fontAlgn="auto">
              <a:spcBef>
                <a:spcPts val="800"/>
              </a:spcBef>
              <a:spcAft>
                <a:spcPts val="0"/>
              </a:spcAft>
              <a:buClr>
                <a:schemeClr val="accent1"/>
              </a:buClr>
              <a:buFont typeface="Arial" pitchFamily="34" charset="0"/>
              <a:buNone/>
              <a:defRPr/>
            </a:pPr>
            <a:r>
              <a:rPr lang="en-US" sz="2400" dirty="0">
                <a:solidFill>
                  <a:schemeClr val="accent2"/>
                </a:solidFill>
                <a:latin typeface="+mn-lt"/>
              </a:rPr>
              <a:t>No Need for BF</a:t>
            </a:r>
          </a:p>
          <a:p>
            <a:pPr marL="342900" indent="-342900" fontAlgn="auto">
              <a:spcBef>
                <a:spcPts val="800"/>
              </a:spcBef>
              <a:spcAft>
                <a:spcPts val="0"/>
              </a:spcAft>
              <a:buClr>
                <a:schemeClr val="accent1"/>
              </a:buClr>
              <a:buFont typeface="Arial" pitchFamily="34" charset="0"/>
              <a:buNone/>
              <a:defRPr/>
            </a:pPr>
            <a:endParaRPr lang="en-US" sz="2400" dirty="0">
              <a:solidFill>
                <a:schemeClr val="accent2"/>
              </a:solidFill>
              <a:latin typeface="+mn-l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itle 1"/>
          <p:cNvSpPr>
            <a:spLocks noGrp="1"/>
          </p:cNvSpPr>
          <p:nvPr>
            <p:ph type="title"/>
          </p:nvPr>
        </p:nvSpPr>
        <p:spPr/>
        <p:txBody>
          <a:bodyPr/>
          <a:lstStyle/>
          <a:p>
            <a:pPr eaLnBrk="1" hangingPunct="1"/>
            <a:r>
              <a:rPr lang="en-GB" smtClean="0"/>
              <a:t>The PTF Modelling Framework</a:t>
            </a:r>
            <a:br>
              <a:rPr lang="en-GB" smtClean="0"/>
            </a:br>
            <a:r>
              <a:rPr lang="en-GB" sz="2000" smtClean="0"/>
              <a:t>Trend axioms satisfied by every real incremental triangle</a:t>
            </a:r>
            <a:endParaRPr lang="en-US" sz="2000" smtClean="0"/>
          </a:p>
        </p:txBody>
      </p:sp>
      <p:sp>
        <p:nvSpPr>
          <p:cNvPr id="8196" name="Text Box 10"/>
          <p:cNvSpPr>
            <a:spLocks noGrp="1" noChangeArrowheads="1"/>
          </p:cNvSpPr>
          <p:nvPr>
            <p:ph idx="1"/>
          </p:nvPr>
        </p:nvSpPr>
        <p:spPr>
          <a:xfrm>
            <a:off x="550863" y="1557338"/>
            <a:ext cx="5265737" cy="368300"/>
          </a:xfrm>
        </p:spPr>
        <p:txBody>
          <a:bodyPr>
            <a:spAutoFit/>
          </a:bodyPr>
          <a:lstStyle/>
          <a:p>
            <a:pPr>
              <a:spcBef>
                <a:spcPct val="50000"/>
              </a:spcBef>
            </a:pPr>
            <a:r>
              <a:rPr lang="en-US" smtClean="0"/>
              <a:t>Trends occur in three directions:</a:t>
            </a:r>
          </a:p>
        </p:txBody>
      </p:sp>
      <p:sp>
        <p:nvSpPr>
          <p:cNvPr id="2"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4F6FD960-AF99-4FA7-ACAB-42084D65FE9A}" type="slidenum">
              <a:rPr lang="en-US" smtClean="0"/>
              <a:pPr fontAlgn="base">
                <a:spcBef>
                  <a:spcPct val="0"/>
                </a:spcBef>
                <a:spcAft>
                  <a:spcPct val="0"/>
                </a:spcAft>
                <a:defRPr/>
              </a:pPr>
              <a:t>27</a:t>
            </a:fld>
            <a:endParaRPr lang="en-US" smtClean="0"/>
          </a:p>
        </p:txBody>
      </p:sp>
      <p:sp>
        <p:nvSpPr>
          <p:cNvPr id="7" name="Rectangle 2"/>
          <p:cNvSpPr>
            <a:spLocks noChangeArrowheads="1"/>
          </p:cNvSpPr>
          <p:nvPr/>
        </p:nvSpPr>
        <p:spPr bwMode="auto">
          <a:xfrm>
            <a:off x="3152775" y="1989138"/>
            <a:ext cx="311150" cy="366712"/>
          </a:xfrm>
          <a:prstGeom prst="rect">
            <a:avLst/>
          </a:prstGeom>
          <a:noFill/>
          <a:ln w="12700">
            <a:noFill/>
            <a:miter lim="800000"/>
            <a:headEnd/>
            <a:tailEnd/>
          </a:ln>
          <a:effectLst/>
        </p:spPr>
        <p:txBody>
          <a:bodyPr wrap="none">
            <a:spAutoFit/>
          </a:bodyPr>
          <a:lstStyle/>
          <a:p>
            <a:pPr eaLnBrk="0" hangingPunct="0">
              <a:defRPr/>
            </a:pPr>
            <a:r>
              <a:rPr lang="en-AU" b="1"/>
              <a:t>1</a:t>
            </a:r>
            <a:endParaRPr lang="en-US">
              <a:effectLst>
                <a:outerShdw blurRad="38100" dist="38100" dir="2700000" algn="tl">
                  <a:srgbClr val="C0C0C0"/>
                </a:outerShdw>
              </a:effectLst>
            </a:endParaRPr>
          </a:p>
        </p:txBody>
      </p:sp>
      <p:sp>
        <p:nvSpPr>
          <p:cNvPr id="9" name="Rectangle 3"/>
          <p:cNvSpPr>
            <a:spLocks noChangeArrowheads="1"/>
          </p:cNvSpPr>
          <p:nvPr/>
        </p:nvSpPr>
        <p:spPr bwMode="auto">
          <a:xfrm>
            <a:off x="2822575" y="1989138"/>
            <a:ext cx="311150" cy="366712"/>
          </a:xfrm>
          <a:prstGeom prst="rect">
            <a:avLst/>
          </a:prstGeom>
          <a:noFill/>
          <a:ln w="12700">
            <a:noFill/>
            <a:miter lim="800000"/>
            <a:headEnd/>
            <a:tailEnd/>
          </a:ln>
          <a:effectLst/>
        </p:spPr>
        <p:txBody>
          <a:bodyPr wrap="none">
            <a:spAutoFit/>
          </a:bodyPr>
          <a:lstStyle/>
          <a:p>
            <a:pPr eaLnBrk="0" hangingPunct="0">
              <a:defRPr/>
            </a:pPr>
            <a:r>
              <a:rPr lang="en-AU" b="1">
                <a:effectLst>
                  <a:outerShdw blurRad="38100" dist="38100" dir="2700000" algn="tl">
                    <a:srgbClr val="C0C0C0"/>
                  </a:outerShdw>
                </a:effectLst>
              </a:rPr>
              <a:t>0</a:t>
            </a:r>
            <a:endParaRPr lang="en-US">
              <a:effectLst>
                <a:outerShdw blurRad="38100" dist="38100" dir="2700000" algn="tl">
                  <a:srgbClr val="C0C0C0"/>
                </a:outerShdw>
              </a:effectLst>
            </a:endParaRPr>
          </a:p>
        </p:txBody>
      </p:sp>
      <p:sp>
        <p:nvSpPr>
          <p:cNvPr id="8201" name="Rectangle 4"/>
          <p:cNvSpPr>
            <a:spLocks noChangeArrowheads="1"/>
          </p:cNvSpPr>
          <p:nvPr/>
        </p:nvSpPr>
        <p:spPr bwMode="auto">
          <a:xfrm>
            <a:off x="6572250" y="2324100"/>
            <a:ext cx="298450" cy="366713"/>
          </a:xfrm>
          <a:prstGeom prst="rect">
            <a:avLst/>
          </a:prstGeom>
          <a:noFill/>
          <a:ln w="12700">
            <a:noFill/>
            <a:miter lim="800000"/>
            <a:headEnd/>
            <a:tailEnd/>
          </a:ln>
        </p:spPr>
        <p:txBody>
          <a:bodyPr wrap="none">
            <a:spAutoFit/>
          </a:bodyPr>
          <a:lstStyle/>
          <a:p>
            <a:pPr eaLnBrk="0" hangingPunct="0"/>
            <a:r>
              <a:rPr lang="en-AU" b="1" i="1"/>
              <a:t>d</a:t>
            </a:r>
            <a:endParaRPr lang="en-US" i="1"/>
          </a:p>
        </p:txBody>
      </p:sp>
      <p:sp>
        <p:nvSpPr>
          <p:cNvPr id="8202" name="Rectangle 5"/>
          <p:cNvSpPr>
            <a:spLocks noChangeArrowheads="1"/>
          </p:cNvSpPr>
          <p:nvPr/>
        </p:nvSpPr>
        <p:spPr bwMode="auto">
          <a:xfrm>
            <a:off x="5497513" y="5051425"/>
            <a:ext cx="889000" cy="366713"/>
          </a:xfrm>
          <a:prstGeom prst="rect">
            <a:avLst/>
          </a:prstGeom>
          <a:noFill/>
          <a:ln w="12700">
            <a:noFill/>
            <a:miter lim="800000"/>
            <a:headEnd/>
            <a:tailEnd/>
          </a:ln>
        </p:spPr>
        <p:txBody>
          <a:bodyPr wrap="none">
            <a:spAutoFit/>
          </a:bodyPr>
          <a:lstStyle/>
          <a:p>
            <a:pPr eaLnBrk="0" hangingPunct="0"/>
            <a:r>
              <a:rPr lang="en-AU" b="1" i="1"/>
              <a:t>t = w+d</a:t>
            </a:r>
            <a:endParaRPr lang="en-US" b="1" i="1"/>
          </a:p>
        </p:txBody>
      </p:sp>
      <p:sp>
        <p:nvSpPr>
          <p:cNvPr id="8203" name="Text Box 6"/>
          <p:cNvSpPr txBox="1">
            <a:spLocks noChangeArrowheads="1"/>
          </p:cNvSpPr>
          <p:nvPr/>
        </p:nvSpPr>
        <p:spPr bwMode="auto">
          <a:xfrm>
            <a:off x="5794375" y="1989138"/>
            <a:ext cx="2413000" cy="396875"/>
          </a:xfrm>
          <a:prstGeom prst="rect">
            <a:avLst/>
          </a:prstGeom>
          <a:noFill/>
          <a:ln w="12700">
            <a:noFill/>
            <a:miter lim="800000"/>
            <a:headEnd/>
            <a:tailEnd/>
          </a:ln>
        </p:spPr>
        <p:txBody>
          <a:bodyPr>
            <a:spAutoFit/>
          </a:bodyPr>
          <a:lstStyle/>
          <a:p>
            <a:pPr eaLnBrk="0" hangingPunct="0">
              <a:spcBef>
                <a:spcPct val="50000"/>
              </a:spcBef>
            </a:pPr>
            <a:r>
              <a:rPr lang="en-US" sz="2000" b="1"/>
              <a:t>Development year</a:t>
            </a:r>
          </a:p>
        </p:txBody>
      </p:sp>
      <p:sp>
        <p:nvSpPr>
          <p:cNvPr id="8204" name="Text Box 8"/>
          <p:cNvSpPr txBox="1">
            <a:spLocks noChangeArrowheads="1"/>
          </p:cNvSpPr>
          <p:nvPr/>
        </p:nvSpPr>
        <p:spPr bwMode="auto">
          <a:xfrm>
            <a:off x="2344738" y="5935663"/>
            <a:ext cx="2413000" cy="396875"/>
          </a:xfrm>
          <a:prstGeom prst="rect">
            <a:avLst/>
          </a:prstGeom>
          <a:noFill/>
          <a:ln w="12700">
            <a:noFill/>
            <a:miter lim="800000"/>
            <a:headEnd/>
            <a:tailEnd/>
          </a:ln>
        </p:spPr>
        <p:txBody>
          <a:bodyPr>
            <a:spAutoFit/>
          </a:bodyPr>
          <a:lstStyle/>
          <a:p>
            <a:pPr eaLnBrk="0" hangingPunct="0">
              <a:spcBef>
                <a:spcPct val="50000"/>
              </a:spcBef>
            </a:pPr>
            <a:r>
              <a:rPr lang="en-US" sz="2000" b="1"/>
              <a:t>Accident year</a:t>
            </a:r>
            <a:endParaRPr lang="en-US" sz="2000"/>
          </a:p>
        </p:txBody>
      </p:sp>
      <p:sp>
        <p:nvSpPr>
          <p:cNvPr id="8205" name="Rectangle 9"/>
          <p:cNvSpPr>
            <a:spLocks noChangeArrowheads="1"/>
          </p:cNvSpPr>
          <p:nvPr/>
        </p:nvSpPr>
        <p:spPr bwMode="auto">
          <a:xfrm>
            <a:off x="2808288" y="5624513"/>
            <a:ext cx="336550" cy="366712"/>
          </a:xfrm>
          <a:prstGeom prst="rect">
            <a:avLst/>
          </a:prstGeom>
          <a:noFill/>
          <a:ln w="12700">
            <a:noFill/>
            <a:miter lim="800000"/>
            <a:headEnd/>
            <a:tailEnd/>
          </a:ln>
        </p:spPr>
        <p:txBody>
          <a:bodyPr wrap="none">
            <a:spAutoFit/>
          </a:bodyPr>
          <a:lstStyle/>
          <a:p>
            <a:pPr eaLnBrk="0" hangingPunct="0"/>
            <a:r>
              <a:rPr lang="en-AU" b="1" i="1"/>
              <a:t>w</a:t>
            </a:r>
            <a:endParaRPr lang="en-US" i="1"/>
          </a:p>
        </p:txBody>
      </p:sp>
      <p:grpSp>
        <p:nvGrpSpPr>
          <p:cNvPr id="8206" name="Group 11"/>
          <p:cNvGrpSpPr>
            <a:grpSpLocks/>
          </p:cNvGrpSpPr>
          <p:nvPr/>
        </p:nvGrpSpPr>
        <p:grpSpPr bwMode="auto">
          <a:xfrm>
            <a:off x="1882775" y="2149475"/>
            <a:ext cx="4368800" cy="3802063"/>
            <a:chOff x="1008" y="933"/>
            <a:chExt cx="2752" cy="2395"/>
          </a:xfrm>
        </p:grpSpPr>
        <p:sp>
          <p:nvSpPr>
            <p:cNvPr id="8207" name="Line 12"/>
            <p:cNvSpPr>
              <a:spLocks noChangeShapeType="1"/>
            </p:cNvSpPr>
            <p:nvPr/>
          </p:nvSpPr>
          <p:spPr bwMode="auto">
            <a:xfrm flipH="1">
              <a:off x="1520" y="1104"/>
              <a:ext cx="2240" cy="0"/>
            </a:xfrm>
            <a:prstGeom prst="line">
              <a:avLst/>
            </a:prstGeom>
            <a:noFill/>
            <a:ln w="50800">
              <a:solidFill>
                <a:schemeClr val="tx1"/>
              </a:solidFill>
              <a:round/>
              <a:headEnd type="triangle" w="med" len="med"/>
              <a:tailEnd/>
            </a:ln>
          </p:spPr>
          <p:txBody>
            <a:bodyPr wrap="none" anchor="ctr"/>
            <a:lstStyle/>
            <a:p>
              <a:endParaRPr lang="en-US"/>
            </a:p>
          </p:txBody>
        </p:sp>
        <p:sp>
          <p:nvSpPr>
            <p:cNvPr id="8208" name="Line 13"/>
            <p:cNvSpPr>
              <a:spLocks noChangeShapeType="1"/>
            </p:cNvSpPr>
            <p:nvPr/>
          </p:nvSpPr>
          <p:spPr bwMode="auto">
            <a:xfrm flipV="1">
              <a:off x="1536" y="1088"/>
              <a:ext cx="0" cy="2240"/>
            </a:xfrm>
            <a:prstGeom prst="line">
              <a:avLst/>
            </a:prstGeom>
            <a:noFill/>
            <a:ln w="50800">
              <a:solidFill>
                <a:schemeClr val="tx1"/>
              </a:solidFill>
              <a:round/>
              <a:headEnd type="triangle" w="med" len="med"/>
              <a:tailEnd/>
            </a:ln>
          </p:spPr>
          <p:txBody>
            <a:bodyPr wrap="none" anchor="ctr"/>
            <a:lstStyle/>
            <a:p>
              <a:endParaRPr lang="en-US"/>
            </a:p>
          </p:txBody>
        </p:sp>
        <p:sp>
          <p:nvSpPr>
            <p:cNvPr id="8209" name="Line 14"/>
            <p:cNvSpPr>
              <a:spLocks noChangeShapeType="1"/>
            </p:cNvSpPr>
            <p:nvPr/>
          </p:nvSpPr>
          <p:spPr bwMode="auto">
            <a:xfrm flipH="1" flipV="1">
              <a:off x="1507" y="1074"/>
              <a:ext cx="1613" cy="1614"/>
            </a:xfrm>
            <a:prstGeom prst="line">
              <a:avLst/>
            </a:prstGeom>
            <a:noFill/>
            <a:ln w="50800">
              <a:solidFill>
                <a:schemeClr val="tx1"/>
              </a:solidFill>
              <a:round/>
              <a:headEnd type="triangle" w="med" len="med"/>
              <a:tailEnd/>
            </a:ln>
          </p:spPr>
          <p:txBody>
            <a:bodyPr wrap="none" anchor="ctr"/>
            <a:lstStyle/>
            <a:p>
              <a:endParaRPr lang="en-US"/>
            </a:p>
          </p:txBody>
        </p:sp>
        <p:grpSp>
          <p:nvGrpSpPr>
            <p:cNvPr id="8210" name="Group 15"/>
            <p:cNvGrpSpPr>
              <a:grpSpLocks/>
            </p:cNvGrpSpPr>
            <p:nvPr/>
          </p:nvGrpSpPr>
          <p:grpSpPr bwMode="auto">
            <a:xfrm>
              <a:off x="1536" y="1104"/>
              <a:ext cx="1920" cy="1920"/>
              <a:chOff x="1536" y="1104"/>
              <a:chExt cx="1920" cy="1920"/>
            </a:xfrm>
          </p:grpSpPr>
          <p:sp>
            <p:nvSpPr>
              <p:cNvPr id="8217" name="Line 16"/>
              <p:cNvSpPr>
                <a:spLocks noChangeShapeType="1"/>
              </p:cNvSpPr>
              <p:nvPr/>
            </p:nvSpPr>
            <p:spPr bwMode="auto">
              <a:xfrm flipV="1">
                <a:off x="1536" y="1104"/>
                <a:ext cx="864" cy="864"/>
              </a:xfrm>
              <a:prstGeom prst="line">
                <a:avLst/>
              </a:prstGeom>
              <a:noFill/>
              <a:ln w="28575">
                <a:solidFill>
                  <a:schemeClr val="tx1"/>
                </a:solidFill>
                <a:round/>
                <a:headEnd/>
                <a:tailEnd/>
              </a:ln>
            </p:spPr>
            <p:txBody>
              <a:bodyPr/>
              <a:lstStyle/>
              <a:p>
                <a:endParaRPr lang="en-US"/>
              </a:p>
            </p:txBody>
          </p:sp>
          <p:sp>
            <p:nvSpPr>
              <p:cNvPr id="8218" name="Line 17"/>
              <p:cNvSpPr>
                <a:spLocks noChangeShapeType="1"/>
              </p:cNvSpPr>
              <p:nvPr/>
            </p:nvSpPr>
            <p:spPr bwMode="auto">
              <a:xfrm flipV="1">
                <a:off x="1536" y="1104"/>
                <a:ext cx="1248" cy="1248"/>
              </a:xfrm>
              <a:prstGeom prst="line">
                <a:avLst/>
              </a:prstGeom>
              <a:noFill/>
              <a:ln w="28575">
                <a:solidFill>
                  <a:schemeClr val="tx1"/>
                </a:solidFill>
                <a:round/>
                <a:headEnd/>
                <a:tailEnd/>
              </a:ln>
            </p:spPr>
            <p:txBody>
              <a:bodyPr/>
              <a:lstStyle/>
              <a:p>
                <a:endParaRPr lang="en-US"/>
              </a:p>
            </p:txBody>
          </p:sp>
          <p:sp>
            <p:nvSpPr>
              <p:cNvPr id="8219" name="Line 18"/>
              <p:cNvSpPr>
                <a:spLocks noChangeShapeType="1"/>
              </p:cNvSpPr>
              <p:nvPr/>
            </p:nvSpPr>
            <p:spPr bwMode="auto">
              <a:xfrm flipV="1">
                <a:off x="1536" y="1104"/>
                <a:ext cx="1920" cy="1920"/>
              </a:xfrm>
              <a:prstGeom prst="line">
                <a:avLst/>
              </a:prstGeom>
              <a:noFill/>
              <a:ln w="28575">
                <a:solidFill>
                  <a:schemeClr val="tx1"/>
                </a:solidFill>
                <a:round/>
                <a:headEnd/>
                <a:tailEnd/>
              </a:ln>
            </p:spPr>
            <p:txBody>
              <a:bodyPr/>
              <a:lstStyle/>
              <a:p>
                <a:endParaRPr lang="en-US"/>
              </a:p>
            </p:txBody>
          </p:sp>
        </p:grpSp>
        <p:sp>
          <p:nvSpPr>
            <p:cNvPr id="20" name="Text Box 19"/>
            <p:cNvSpPr txBox="1">
              <a:spLocks noChangeArrowheads="1"/>
            </p:cNvSpPr>
            <p:nvPr/>
          </p:nvSpPr>
          <p:spPr bwMode="auto">
            <a:xfrm>
              <a:off x="1008" y="1776"/>
              <a:ext cx="528" cy="252"/>
            </a:xfrm>
            <a:prstGeom prst="rect">
              <a:avLst/>
            </a:prstGeom>
            <a:noFill/>
            <a:ln w="12700">
              <a:noFill/>
              <a:miter lim="800000"/>
              <a:headEnd/>
              <a:tailEnd/>
            </a:ln>
            <a:effectLst/>
          </p:spPr>
          <p:txBody>
            <a:bodyPr>
              <a:spAutoFit/>
            </a:bodyPr>
            <a:lstStyle/>
            <a:p>
              <a:pPr eaLnBrk="0" hangingPunct="0">
                <a:spcBef>
                  <a:spcPct val="50000"/>
                </a:spcBef>
                <a:defRPr/>
              </a:pPr>
              <a:r>
                <a:rPr lang="en-US" sz="2000" dirty="0">
                  <a:effectLst>
                    <a:outerShdw blurRad="38100" dist="38100" dir="2700000" algn="tl">
                      <a:srgbClr val="C0C0C0"/>
                    </a:outerShdw>
                  </a:effectLst>
                </a:rPr>
                <a:t>1986</a:t>
              </a:r>
            </a:p>
          </p:txBody>
        </p:sp>
        <p:sp>
          <p:nvSpPr>
            <p:cNvPr id="21" name="Text Box 20"/>
            <p:cNvSpPr txBox="1">
              <a:spLocks noChangeArrowheads="1"/>
            </p:cNvSpPr>
            <p:nvPr/>
          </p:nvSpPr>
          <p:spPr bwMode="auto">
            <a:xfrm>
              <a:off x="1008" y="2160"/>
              <a:ext cx="528" cy="252"/>
            </a:xfrm>
            <a:prstGeom prst="rect">
              <a:avLst/>
            </a:prstGeom>
            <a:noFill/>
            <a:ln w="12700">
              <a:noFill/>
              <a:miter lim="800000"/>
              <a:headEnd/>
              <a:tailEnd/>
            </a:ln>
            <a:effectLst/>
          </p:spPr>
          <p:txBody>
            <a:bodyPr>
              <a:spAutoFit/>
            </a:bodyPr>
            <a:lstStyle/>
            <a:p>
              <a:pPr eaLnBrk="0" hangingPunct="0">
                <a:spcBef>
                  <a:spcPct val="50000"/>
                </a:spcBef>
                <a:defRPr/>
              </a:pPr>
              <a:r>
                <a:rPr lang="en-US" sz="2000" dirty="0">
                  <a:effectLst>
                    <a:outerShdw blurRad="38100" dist="38100" dir="2700000" algn="tl">
                      <a:srgbClr val="C0C0C0"/>
                    </a:outerShdw>
                  </a:effectLst>
                </a:rPr>
                <a:t>1987</a:t>
              </a:r>
            </a:p>
          </p:txBody>
        </p:sp>
        <p:sp>
          <p:nvSpPr>
            <p:cNvPr id="22" name="Text Box 21"/>
            <p:cNvSpPr txBox="1">
              <a:spLocks noChangeArrowheads="1"/>
            </p:cNvSpPr>
            <p:nvPr/>
          </p:nvSpPr>
          <p:spPr bwMode="auto">
            <a:xfrm>
              <a:off x="1008" y="2832"/>
              <a:ext cx="528" cy="252"/>
            </a:xfrm>
            <a:prstGeom prst="rect">
              <a:avLst/>
            </a:prstGeom>
            <a:noFill/>
            <a:ln w="12700">
              <a:noFill/>
              <a:miter lim="800000"/>
              <a:headEnd/>
              <a:tailEnd/>
            </a:ln>
            <a:effectLst/>
          </p:spPr>
          <p:txBody>
            <a:bodyPr>
              <a:spAutoFit/>
            </a:bodyPr>
            <a:lstStyle/>
            <a:p>
              <a:pPr eaLnBrk="0" hangingPunct="0">
                <a:spcBef>
                  <a:spcPct val="50000"/>
                </a:spcBef>
                <a:defRPr/>
              </a:pPr>
              <a:r>
                <a:rPr lang="en-US" sz="2000" dirty="0">
                  <a:effectLst>
                    <a:outerShdw blurRad="38100" dist="38100" dir="2700000" algn="tl">
                      <a:srgbClr val="C0C0C0"/>
                    </a:outerShdw>
                  </a:effectLst>
                </a:rPr>
                <a:t>1998</a:t>
              </a:r>
            </a:p>
          </p:txBody>
        </p:sp>
        <p:sp>
          <p:nvSpPr>
            <p:cNvPr id="8214" name="Text Box 22"/>
            <p:cNvSpPr txBox="1">
              <a:spLocks noChangeArrowheads="1"/>
            </p:cNvSpPr>
            <p:nvPr/>
          </p:nvSpPr>
          <p:spPr bwMode="auto">
            <a:xfrm rot="-2719891">
              <a:off x="2900" y="1612"/>
              <a:ext cx="576" cy="212"/>
            </a:xfrm>
            <a:prstGeom prst="rect">
              <a:avLst/>
            </a:prstGeom>
            <a:noFill/>
            <a:ln w="9525">
              <a:noFill/>
              <a:miter lim="800000"/>
              <a:headEnd/>
              <a:tailEnd/>
            </a:ln>
          </p:spPr>
          <p:txBody>
            <a:bodyPr>
              <a:spAutoFit/>
            </a:bodyPr>
            <a:lstStyle/>
            <a:p>
              <a:pPr eaLnBrk="0" hangingPunct="0">
                <a:spcBef>
                  <a:spcPct val="50000"/>
                </a:spcBef>
              </a:pPr>
              <a:r>
                <a:rPr lang="en-AU" sz="1600" b="1"/>
                <a:t>Future</a:t>
              </a:r>
              <a:endParaRPr lang="en-AU" sz="1600"/>
            </a:p>
          </p:txBody>
        </p:sp>
        <p:sp>
          <p:nvSpPr>
            <p:cNvPr id="8215" name="Line 23"/>
            <p:cNvSpPr>
              <a:spLocks noChangeShapeType="1"/>
            </p:cNvSpPr>
            <p:nvPr/>
          </p:nvSpPr>
          <p:spPr bwMode="auto">
            <a:xfrm>
              <a:off x="2400" y="1488"/>
              <a:ext cx="816" cy="720"/>
            </a:xfrm>
            <a:prstGeom prst="line">
              <a:avLst/>
            </a:prstGeom>
            <a:noFill/>
            <a:ln w="9525">
              <a:solidFill>
                <a:srgbClr val="000000"/>
              </a:solidFill>
              <a:prstDash val="sysDot"/>
              <a:round/>
              <a:headEnd type="triangle" w="med" len="med"/>
              <a:tailEnd type="triangle" w="med" len="med"/>
            </a:ln>
          </p:spPr>
          <p:txBody>
            <a:bodyPr wrap="none" anchor="ctr"/>
            <a:lstStyle/>
            <a:p>
              <a:endParaRPr lang="en-US"/>
            </a:p>
          </p:txBody>
        </p:sp>
        <p:sp>
          <p:nvSpPr>
            <p:cNvPr id="8216" name="Text Box 24"/>
            <p:cNvSpPr txBox="1">
              <a:spLocks noChangeArrowheads="1"/>
            </p:cNvSpPr>
            <p:nvPr/>
          </p:nvSpPr>
          <p:spPr bwMode="auto">
            <a:xfrm rot="-2795328">
              <a:off x="2533" y="1211"/>
              <a:ext cx="768" cy="212"/>
            </a:xfrm>
            <a:prstGeom prst="rect">
              <a:avLst/>
            </a:prstGeom>
            <a:noFill/>
            <a:ln w="9525">
              <a:noFill/>
              <a:miter lim="800000"/>
              <a:headEnd/>
              <a:tailEnd/>
            </a:ln>
          </p:spPr>
          <p:txBody>
            <a:bodyPr>
              <a:spAutoFit/>
            </a:bodyPr>
            <a:lstStyle/>
            <a:p>
              <a:pPr eaLnBrk="0" hangingPunct="0">
                <a:spcBef>
                  <a:spcPct val="50000"/>
                </a:spcBef>
              </a:pPr>
              <a:r>
                <a:rPr lang="en-AU" sz="1600" b="1"/>
                <a:t>Past</a:t>
              </a:r>
              <a:endParaRPr lang="en-AU" sz="1600"/>
            </a:p>
          </p:txBody>
        </p:sp>
      </p:grpSp>
      <p:graphicFrame>
        <p:nvGraphicFramePr>
          <p:cNvPr id="8194" name="Object 2"/>
          <p:cNvGraphicFramePr>
            <a:graphicFrameLocks noChangeAspect="1"/>
          </p:cNvGraphicFramePr>
          <p:nvPr/>
        </p:nvGraphicFramePr>
        <p:xfrm>
          <a:off x="4670425" y="3633788"/>
          <a:ext cx="114300" cy="215900"/>
        </p:xfrm>
        <a:graphic>
          <a:graphicData uri="http://schemas.openxmlformats.org/presentationml/2006/ole">
            <mc:AlternateContent xmlns:mc="http://schemas.openxmlformats.org/markup-compatibility/2006">
              <mc:Choice xmlns:v="urn:schemas-microsoft-com:vml" Requires="v">
                <p:oleObj spid="_x0000_s8197" name="Equation" r:id="rId3" imgW="114120" imgH="215640" progId="Equation.3">
                  <p:embed/>
                </p:oleObj>
              </mc:Choice>
              <mc:Fallback>
                <p:oleObj name="Equation" r:id="rId3" imgW="114120" imgH="21564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0425" y="3633788"/>
                        <a:ext cx="114300" cy="2159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Title 1"/>
          <p:cNvSpPr>
            <a:spLocks noGrp="1"/>
          </p:cNvSpPr>
          <p:nvPr>
            <p:ph type="title"/>
          </p:nvPr>
        </p:nvSpPr>
        <p:spPr>
          <a:xfrm>
            <a:off x="550863" y="488950"/>
            <a:ext cx="9001125" cy="419100"/>
          </a:xfrm>
        </p:spPr>
        <p:txBody>
          <a:bodyPr/>
          <a:lstStyle/>
          <a:p>
            <a:pPr eaLnBrk="1" hangingPunct="1"/>
            <a:r>
              <a:rPr lang="en-GB" sz="2000" smtClean="0"/>
              <a:t>M3IR5 Data- Deterministic data with a single development period trend</a:t>
            </a:r>
            <a:endParaRPr lang="en-US" sz="2000" smtClean="0"/>
          </a:p>
        </p:txBody>
      </p:sp>
      <p:sp>
        <p:nvSpPr>
          <p:cNvPr id="9220" name="Rectangle 5"/>
          <p:cNvSpPr>
            <a:spLocks noGrp="1" noChangeArrowheads="1"/>
          </p:cNvSpPr>
          <p:nvPr>
            <p:ph idx="1"/>
          </p:nvPr>
        </p:nvSpPr>
        <p:spPr>
          <a:xfrm>
            <a:off x="228600" y="1447800"/>
            <a:ext cx="9144000" cy="4495800"/>
          </a:xfrm>
        </p:spPr>
        <p:txBody>
          <a:bodyPr/>
          <a:lstStyle/>
          <a:p>
            <a:pPr eaLnBrk="1" hangingPunct="1">
              <a:buFont typeface="Monotype Sorts" pitchFamily="2" charset="2"/>
              <a:buNone/>
            </a:pPr>
            <a:r>
              <a:rPr lang="en-AU" sz="1400" b="1" smtClean="0">
                <a:solidFill>
                  <a:srgbClr val="000000"/>
                </a:solidFill>
              </a:rPr>
              <a:t>100000   81873   67032   54881   44933   36788   30119   24660   20190   16530   13534   11080   9072   7427</a:t>
            </a:r>
          </a:p>
          <a:p>
            <a:pPr eaLnBrk="1" hangingPunct="1">
              <a:buFont typeface="Monotype Sorts" pitchFamily="2" charset="2"/>
              <a:buNone/>
            </a:pPr>
            <a:r>
              <a:rPr lang="en-AU" sz="1400" b="1" smtClean="0">
                <a:solidFill>
                  <a:srgbClr val="000000"/>
                </a:solidFill>
              </a:rPr>
              <a:t>100000   81873   67032   54881   44933   36788   30119   24660   20190   16530   13534   11080   9072</a:t>
            </a:r>
          </a:p>
          <a:p>
            <a:pPr eaLnBrk="1" hangingPunct="1">
              <a:buFont typeface="Monotype Sorts" pitchFamily="2" charset="2"/>
              <a:buNone/>
            </a:pPr>
            <a:r>
              <a:rPr lang="en-AU" sz="1400" b="1" smtClean="0">
                <a:solidFill>
                  <a:srgbClr val="000000"/>
                </a:solidFill>
              </a:rPr>
              <a:t>100000   81873   67032   54881   44933   36788   30119   24660   20190   16530   13534   11080</a:t>
            </a:r>
          </a:p>
          <a:p>
            <a:pPr eaLnBrk="1" hangingPunct="1">
              <a:buFont typeface="Monotype Sorts" pitchFamily="2" charset="2"/>
              <a:buNone/>
            </a:pPr>
            <a:r>
              <a:rPr lang="en-AU" sz="1400" b="1" smtClean="0">
                <a:solidFill>
                  <a:srgbClr val="000000"/>
                </a:solidFill>
              </a:rPr>
              <a:t>100000   81873   67032   54881   44933   36788   30119   24660   20190   16530   13534</a:t>
            </a:r>
          </a:p>
          <a:p>
            <a:pPr eaLnBrk="1" hangingPunct="1">
              <a:buFont typeface="Monotype Sorts" pitchFamily="2" charset="2"/>
              <a:buNone/>
            </a:pPr>
            <a:r>
              <a:rPr lang="en-AU" sz="1400" b="1" smtClean="0">
                <a:solidFill>
                  <a:srgbClr val="000000"/>
                </a:solidFill>
              </a:rPr>
              <a:t>100000   81873   67032   54881   44933   36788   30119   24660   20190   16530</a:t>
            </a:r>
          </a:p>
          <a:p>
            <a:pPr eaLnBrk="1" hangingPunct="1">
              <a:buFont typeface="Monotype Sorts" pitchFamily="2" charset="2"/>
              <a:buNone/>
            </a:pPr>
            <a:r>
              <a:rPr lang="en-AU" sz="1400" b="1" smtClean="0">
                <a:solidFill>
                  <a:srgbClr val="000000"/>
                </a:solidFill>
              </a:rPr>
              <a:t>100000   81873   67032   54881   44933   36788   30119   24660   20190</a:t>
            </a:r>
          </a:p>
          <a:p>
            <a:pPr eaLnBrk="1" hangingPunct="1">
              <a:buFont typeface="Monotype Sorts" pitchFamily="2" charset="2"/>
              <a:buNone/>
            </a:pPr>
            <a:r>
              <a:rPr lang="en-AU" sz="1400" b="1" smtClean="0">
                <a:solidFill>
                  <a:srgbClr val="000000"/>
                </a:solidFill>
              </a:rPr>
              <a:t>100000   81873   67032   54881   44933   36788   30119   24660</a:t>
            </a:r>
          </a:p>
          <a:p>
            <a:pPr eaLnBrk="1" hangingPunct="1">
              <a:buFont typeface="Monotype Sorts" pitchFamily="2" charset="2"/>
              <a:buNone/>
            </a:pPr>
            <a:r>
              <a:rPr lang="en-AU" sz="1400" b="1" smtClean="0">
                <a:solidFill>
                  <a:srgbClr val="000000"/>
                </a:solidFill>
              </a:rPr>
              <a:t>100000   81873   67032   54881   44933   36788   30119</a:t>
            </a:r>
          </a:p>
          <a:p>
            <a:pPr eaLnBrk="1" hangingPunct="1">
              <a:buFont typeface="Monotype Sorts" pitchFamily="2" charset="2"/>
              <a:buNone/>
            </a:pPr>
            <a:r>
              <a:rPr lang="en-AU" sz="1400" b="1" smtClean="0">
                <a:solidFill>
                  <a:srgbClr val="000000"/>
                </a:solidFill>
              </a:rPr>
              <a:t>100000   81873   67032   54881   44933   36788</a:t>
            </a:r>
          </a:p>
          <a:p>
            <a:pPr eaLnBrk="1" hangingPunct="1">
              <a:buFont typeface="Monotype Sorts" pitchFamily="2" charset="2"/>
              <a:buNone/>
            </a:pPr>
            <a:r>
              <a:rPr lang="en-AU" sz="1400" b="1" smtClean="0">
                <a:solidFill>
                  <a:srgbClr val="000000"/>
                </a:solidFill>
              </a:rPr>
              <a:t>100000   81873   67032   54881   44933</a:t>
            </a:r>
          </a:p>
          <a:p>
            <a:pPr eaLnBrk="1" hangingPunct="1">
              <a:buFont typeface="Monotype Sorts" pitchFamily="2" charset="2"/>
              <a:buNone/>
            </a:pPr>
            <a:r>
              <a:rPr lang="en-AU" sz="1400" b="1" smtClean="0">
                <a:solidFill>
                  <a:srgbClr val="000000"/>
                </a:solidFill>
              </a:rPr>
              <a:t>100000   81873   67032   54881</a:t>
            </a:r>
          </a:p>
          <a:p>
            <a:pPr eaLnBrk="1" hangingPunct="1">
              <a:buFont typeface="Monotype Sorts" pitchFamily="2" charset="2"/>
              <a:buNone/>
            </a:pPr>
            <a:r>
              <a:rPr lang="en-AU" sz="1400" b="1" smtClean="0">
                <a:solidFill>
                  <a:srgbClr val="000000"/>
                </a:solidFill>
              </a:rPr>
              <a:t>100000   81873   67032</a:t>
            </a:r>
          </a:p>
          <a:p>
            <a:pPr eaLnBrk="1" hangingPunct="1">
              <a:buFont typeface="Monotype Sorts" pitchFamily="2" charset="2"/>
              <a:buNone/>
            </a:pPr>
            <a:r>
              <a:rPr lang="en-AU" sz="1400" b="1" smtClean="0">
                <a:solidFill>
                  <a:srgbClr val="000000"/>
                </a:solidFill>
              </a:rPr>
              <a:t>100000   81873</a:t>
            </a:r>
          </a:p>
          <a:p>
            <a:pPr eaLnBrk="1" hangingPunct="1">
              <a:buFont typeface="Monotype Sorts" pitchFamily="2" charset="2"/>
              <a:buNone/>
            </a:pPr>
            <a:r>
              <a:rPr lang="en-AU" sz="1400" b="1" smtClean="0">
                <a:solidFill>
                  <a:srgbClr val="000000"/>
                </a:solidFill>
              </a:rPr>
              <a:t>100000</a:t>
            </a:r>
            <a:endParaRPr lang="en-AU" sz="1400" b="1" smtClean="0"/>
          </a:p>
          <a:p>
            <a:pPr eaLnBrk="1" hangingPunct="1">
              <a:buFont typeface="Monotype Sorts" pitchFamily="2" charset="2"/>
              <a:buNone/>
            </a:pPr>
            <a:endParaRPr lang="en-AU" sz="1400" b="1"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5D7BB82E-5769-4F88-8553-AEE69FEF1FF5}" type="slidenum">
              <a:rPr lang="en-US" smtClean="0"/>
              <a:pPr fontAlgn="base">
                <a:spcBef>
                  <a:spcPct val="0"/>
                </a:spcBef>
                <a:spcAft>
                  <a:spcPct val="0"/>
                </a:spcAft>
                <a:defRPr/>
              </a:pPr>
              <a:t>28</a:t>
            </a:fld>
            <a:endParaRPr lang="en-US" smtClean="0"/>
          </a:p>
        </p:txBody>
      </p:sp>
      <p:sp>
        <p:nvSpPr>
          <p:cNvPr id="9223" name="Text Box 19"/>
          <p:cNvSpPr txBox="1">
            <a:spLocks noChangeArrowheads="1"/>
          </p:cNvSpPr>
          <p:nvPr/>
        </p:nvSpPr>
        <p:spPr bwMode="auto">
          <a:xfrm>
            <a:off x="273050" y="1052513"/>
            <a:ext cx="8870950" cy="338137"/>
          </a:xfrm>
          <a:prstGeom prst="rect">
            <a:avLst/>
          </a:prstGeom>
          <a:noFill/>
          <a:ln w="12700">
            <a:noFill/>
            <a:miter lim="800000"/>
            <a:headEnd/>
            <a:tailEnd/>
          </a:ln>
        </p:spPr>
        <p:txBody>
          <a:bodyPr>
            <a:spAutoFit/>
          </a:bodyPr>
          <a:lstStyle/>
          <a:p>
            <a:pPr>
              <a:spcBef>
                <a:spcPct val="50000"/>
              </a:spcBef>
            </a:pPr>
            <a:r>
              <a:rPr lang="en-US" sz="1600"/>
              <a:t>   0         1          2         3         4         5          6         7         8         9        10       11       12     13</a:t>
            </a:r>
          </a:p>
        </p:txBody>
      </p:sp>
      <p:grpSp>
        <p:nvGrpSpPr>
          <p:cNvPr id="9224" name="Group 28"/>
          <p:cNvGrpSpPr>
            <a:grpSpLocks/>
          </p:cNvGrpSpPr>
          <p:nvPr/>
        </p:nvGrpSpPr>
        <p:grpSpPr bwMode="auto">
          <a:xfrm>
            <a:off x="7113588" y="3068638"/>
            <a:ext cx="2514600" cy="1676400"/>
            <a:chOff x="4032" y="2208"/>
            <a:chExt cx="1584" cy="1056"/>
          </a:xfrm>
        </p:grpSpPr>
        <p:grpSp>
          <p:nvGrpSpPr>
            <p:cNvPr id="9233" name="Group 20"/>
            <p:cNvGrpSpPr>
              <a:grpSpLocks/>
            </p:cNvGrpSpPr>
            <p:nvPr/>
          </p:nvGrpSpPr>
          <p:grpSpPr bwMode="auto">
            <a:xfrm>
              <a:off x="4032" y="2208"/>
              <a:ext cx="1584" cy="1056"/>
              <a:chOff x="3648" y="2112"/>
              <a:chExt cx="1584" cy="1056"/>
            </a:xfrm>
          </p:grpSpPr>
          <p:sp>
            <p:nvSpPr>
              <p:cNvPr id="9235" name="Line 8"/>
              <p:cNvSpPr>
                <a:spLocks noChangeShapeType="1"/>
              </p:cNvSpPr>
              <p:nvPr/>
            </p:nvSpPr>
            <p:spPr bwMode="auto">
              <a:xfrm>
                <a:off x="3744" y="2208"/>
                <a:ext cx="0" cy="960"/>
              </a:xfrm>
              <a:prstGeom prst="line">
                <a:avLst/>
              </a:prstGeom>
              <a:noFill/>
              <a:ln w="12700">
                <a:solidFill>
                  <a:schemeClr val="tx1"/>
                </a:solidFill>
                <a:round/>
                <a:headEnd type="arrow" w="med" len="med"/>
                <a:tailEnd/>
              </a:ln>
            </p:spPr>
            <p:txBody>
              <a:bodyPr/>
              <a:lstStyle/>
              <a:p>
                <a:endParaRPr lang="en-US"/>
              </a:p>
            </p:txBody>
          </p:sp>
          <p:sp>
            <p:nvSpPr>
              <p:cNvPr id="9236" name="Line 9"/>
              <p:cNvSpPr>
                <a:spLocks noChangeShapeType="1"/>
              </p:cNvSpPr>
              <p:nvPr/>
            </p:nvSpPr>
            <p:spPr bwMode="auto">
              <a:xfrm>
                <a:off x="3648" y="3072"/>
                <a:ext cx="1392" cy="0"/>
              </a:xfrm>
              <a:prstGeom prst="line">
                <a:avLst/>
              </a:prstGeom>
              <a:noFill/>
              <a:ln w="12700">
                <a:solidFill>
                  <a:schemeClr val="tx1"/>
                </a:solidFill>
                <a:round/>
                <a:headEnd/>
                <a:tailEnd type="arrow" w="med" len="med"/>
              </a:ln>
            </p:spPr>
            <p:txBody>
              <a:bodyPr/>
              <a:lstStyle/>
              <a:p>
                <a:endParaRPr lang="en-US"/>
              </a:p>
            </p:txBody>
          </p:sp>
          <p:sp>
            <p:nvSpPr>
              <p:cNvPr id="9237" name="Line 10"/>
              <p:cNvSpPr>
                <a:spLocks noChangeShapeType="1"/>
              </p:cNvSpPr>
              <p:nvPr/>
            </p:nvSpPr>
            <p:spPr bwMode="auto">
              <a:xfrm>
                <a:off x="3744" y="2400"/>
                <a:ext cx="1152" cy="672"/>
              </a:xfrm>
              <a:prstGeom prst="line">
                <a:avLst/>
              </a:prstGeom>
              <a:noFill/>
              <a:ln w="12700">
                <a:solidFill>
                  <a:schemeClr val="tx1"/>
                </a:solidFill>
                <a:round/>
                <a:headEnd/>
                <a:tailEnd/>
              </a:ln>
            </p:spPr>
            <p:txBody>
              <a:bodyPr/>
              <a:lstStyle/>
              <a:p>
                <a:endParaRPr lang="en-US"/>
              </a:p>
            </p:txBody>
          </p:sp>
          <p:sp>
            <p:nvSpPr>
              <p:cNvPr id="9238" name="Text Box 11"/>
              <p:cNvSpPr txBox="1">
                <a:spLocks noChangeArrowheads="1"/>
              </p:cNvSpPr>
              <p:nvPr/>
            </p:nvSpPr>
            <p:spPr bwMode="auto">
              <a:xfrm>
                <a:off x="4128" y="2352"/>
                <a:ext cx="1104" cy="288"/>
              </a:xfrm>
              <a:prstGeom prst="rect">
                <a:avLst/>
              </a:prstGeom>
              <a:noFill/>
              <a:ln w="12700">
                <a:noFill/>
                <a:miter lim="800000"/>
                <a:headEnd/>
                <a:tailEnd/>
              </a:ln>
            </p:spPr>
            <p:txBody>
              <a:bodyPr>
                <a:spAutoFit/>
              </a:bodyPr>
              <a:lstStyle/>
              <a:p>
                <a:pPr>
                  <a:spcBef>
                    <a:spcPct val="50000"/>
                  </a:spcBef>
                </a:pPr>
                <a:endParaRPr lang="en-US"/>
              </a:p>
            </p:txBody>
          </p:sp>
          <p:sp>
            <p:nvSpPr>
              <p:cNvPr id="9239" name="Text Box 14"/>
              <p:cNvSpPr txBox="1">
                <a:spLocks noChangeArrowheads="1"/>
              </p:cNvSpPr>
              <p:nvPr/>
            </p:nvSpPr>
            <p:spPr bwMode="auto">
              <a:xfrm>
                <a:off x="3936" y="2112"/>
                <a:ext cx="336" cy="288"/>
              </a:xfrm>
              <a:prstGeom prst="rect">
                <a:avLst/>
              </a:prstGeom>
              <a:noFill/>
              <a:ln w="12700">
                <a:noFill/>
                <a:miter lim="800000"/>
                <a:headEnd/>
                <a:tailEnd/>
              </a:ln>
            </p:spPr>
            <p:txBody>
              <a:bodyPr>
                <a:spAutoFit/>
              </a:bodyPr>
              <a:lstStyle/>
              <a:p>
                <a:pPr>
                  <a:spcBef>
                    <a:spcPct val="50000"/>
                  </a:spcBef>
                </a:pPr>
                <a:endParaRPr lang="en-US"/>
              </a:p>
            </p:txBody>
          </p:sp>
          <p:graphicFrame>
            <p:nvGraphicFramePr>
              <p:cNvPr id="9218" name="Object 15"/>
              <p:cNvGraphicFramePr>
                <a:graphicFrameLocks noChangeAspect="1"/>
              </p:cNvGraphicFramePr>
              <p:nvPr/>
            </p:nvGraphicFramePr>
            <p:xfrm>
              <a:off x="3984" y="2256"/>
              <a:ext cx="240" cy="220"/>
            </p:xfrm>
            <a:graphic>
              <a:graphicData uri="http://schemas.openxmlformats.org/presentationml/2006/ole">
                <mc:AlternateContent xmlns:mc="http://schemas.openxmlformats.org/markup-compatibility/2006">
                  <mc:Choice xmlns:v="urn:schemas-microsoft-com:vml" Requires="v">
                    <p:oleObj spid="_x0000_s9221" name="Equation" r:id="rId3" imgW="152280" imgH="139680" progId="Equation.3">
                      <p:embed/>
                    </p:oleObj>
                  </mc:Choice>
                  <mc:Fallback>
                    <p:oleObj name="Equation" r:id="rId3" imgW="152280" imgH="139680" progId="Equation.3">
                      <p:embed/>
                      <p:pic>
                        <p:nvPicPr>
                          <p:cNvPr id="0" name="Object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4" y="2256"/>
                            <a:ext cx="240" cy="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240" name="Text Box 16"/>
              <p:cNvSpPr txBox="1">
                <a:spLocks noChangeArrowheads="1"/>
              </p:cNvSpPr>
              <p:nvPr/>
            </p:nvSpPr>
            <p:spPr bwMode="auto">
              <a:xfrm>
                <a:off x="4128" y="2208"/>
                <a:ext cx="816" cy="288"/>
              </a:xfrm>
              <a:prstGeom prst="rect">
                <a:avLst/>
              </a:prstGeom>
              <a:noFill/>
              <a:ln w="12700">
                <a:noFill/>
                <a:miter lim="800000"/>
                <a:headEnd/>
                <a:tailEnd/>
              </a:ln>
            </p:spPr>
            <p:txBody>
              <a:bodyPr>
                <a:spAutoFit/>
              </a:bodyPr>
              <a:lstStyle/>
              <a:p>
                <a:pPr>
                  <a:spcBef>
                    <a:spcPct val="50000"/>
                  </a:spcBef>
                </a:pPr>
                <a:r>
                  <a:rPr lang="en-US"/>
                  <a:t>- 0.2</a:t>
                </a:r>
                <a:r>
                  <a:rPr lang="en-US" i="1"/>
                  <a:t>d</a:t>
                </a:r>
                <a:endParaRPr lang="en-AU" i="1"/>
              </a:p>
            </p:txBody>
          </p:sp>
        </p:grpSp>
        <p:sp>
          <p:nvSpPr>
            <p:cNvPr id="9234" name="Text Box 17"/>
            <p:cNvSpPr txBox="1">
              <a:spLocks noChangeArrowheads="1"/>
            </p:cNvSpPr>
            <p:nvPr/>
          </p:nvSpPr>
          <p:spPr bwMode="auto">
            <a:xfrm>
              <a:off x="4464" y="2928"/>
              <a:ext cx="384" cy="288"/>
            </a:xfrm>
            <a:prstGeom prst="rect">
              <a:avLst/>
            </a:prstGeom>
            <a:noFill/>
            <a:ln w="12700">
              <a:noFill/>
              <a:miter lim="800000"/>
              <a:headEnd/>
              <a:tailEnd/>
            </a:ln>
          </p:spPr>
          <p:txBody>
            <a:bodyPr>
              <a:spAutoFit/>
            </a:bodyPr>
            <a:lstStyle/>
            <a:p>
              <a:pPr>
                <a:spcBef>
                  <a:spcPct val="50000"/>
                </a:spcBef>
              </a:pPr>
              <a:r>
                <a:rPr lang="en-US" i="1"/>
                <a:t>d</a:t>
              </a:r>
              <a:endParaRPr lang="en-AU" i="1"/>
            </a:p>
          </p:txBody>
        </p:sp>
      </p:grpSp>
      <p:sp>
        <p:nvSpPr>
          <p:cNvPr id="9225" name="Text Box 21"/>
          <p:cNvSpPr txBox="1">
            <a:spLocks noChangeArrowheads="1"/>
          </p:cNvSpPr>
          <p:nvPr/>
        </p:nvSpPr>
        <p:spPr bwMode="auto">
          <a:xfrm>
            <a:off x="2008188" y="5430838"/>
            <a:ext cx="4114800" cy="914400"/>
          </a:xfrm>
          <a:prstGeom prst="rect">
            <a:avLst/>
          </a:prstGeom>
          <a:noFill/>
          <a:ln w="12700">
            <a:noFill/>
            <a:miter lim="800000"/>
            <a:headEnd/>
            <a:tailEnd/>
          </a:ln>
        </p:spPr>
        <p:txBody>
          <a:bodyPr>
            <a:spAutoFit/>
          </a:bodyPr>
          <a:lstStyle/>
          <a:p>
            <a:pPr>
              <a:spcBef>
                <a:spcPct val="20000"/>
              </a:spcBef>
              <a:buClr>
                <a:schemeClr val="accent2"/>
              </a:buClr>
              <a:buSzPct val="75000"/>
              <a:buFont typeface="Monotype Sorts" pitchFamily="2" charset="2"/>
              <a:buNone/>
            </a:pPr>
            <a:r>
              <a:rPr lang="en-AU" b="1"/>
              <a:t>PAID LOSS   =  EXP(alpha - 0.2d)</a:t>
            </a:r>
          </a:p>
          <a:p>
            <a:pPr>
              <a:spcBef>
                <a:spcPct val="50000"/>
              </a:spcBef>
            </a:pPr>
            <a:endParaRPr lang="en-US"/>
          </a:p>
        </p:txBody>
      </p:sp>
      <p:grpSp>
        <p:nvGrpSpPr>
          <p:cNvPr id="9226" name="Group 25"/>
          <p:cNvGrpSpPr>
            <a:grpSpLocks/>
          </p:cNvGrpSpPr>
          <p:nvPr/>
        </p:nvGrpSpPr>
        <p:grpSpPr bwMode="auto">
          <a:xfrm>
            <a:off x="7265988" y="5430838"/>
            <a:ext cx="1981200" cy="1066800"/>
            <a:chOff x="3936" y="3552"/>
            <a:chExt cx="1152" cy="576"/>
          </a:xfrm>
        </p:grpSpPr>
        <p:sp>
          <p:nvSpPr>
            <p:cNvPr id="9230" name="Line 22"/>
            <p:cNvSpPr>
              <a:spLocks noChangeShapeType="1"/>
            </p:cNvSpPr>
            <p:nvPr/>
          </p:nvSpPr>
          <p:spPr bwMode="auto">
            <a:xfrm>
              <a:off x="3936" y="3552"/>
              <a:ext cx="0" cy="576"/>
            </a:xfrm>
            <a:prstGeom prst="line">
              <a:avLst/>
            </a:prstGeom>
            <a:noFill/>
            <a:ln w="12700">
              <a:solidFill>
                <a:schemeClr val="tx1"/>
              </a:solidFill>
              <a:round/>
              <a:headEnd/>
              <a:tailEnd/>
            </a:ln>
          </p:spPr>
          <p:txBody>
            <a:bodyPr/>
            <a:lstStyle/>
            <a:p>
              <a:endParaRPr lang="en-US"/>
            </a:p>
          </p:txBody>
        </p:sp>
        <p:sp>
          <p:nvSpPr>
            <p:cNvPr id="9231" name="Line 23"/>
            <p:cNvSpPr>
              <a:spLocks noChangeShapeType="1"/>
            </p:cNvSpPr>
            <p:nvPr/>
          </p:nvSpPr>
          <p:spPr bwMode="auto">
            <a:xfrm>
              <a:off x="3936" y="3552"/>
              <a:ext cx="1152" cy="0"/>
            </a:xfrm>
            <a:prstGeom prst="line">
              <a:avLst/>
            </a:prstGeom>
            <a:noFill/>
            <a:ln w="12700">
              <a:solidFill>
                <a:schemeClr val="tx1"/>
              </a:solidFill>
              <a:round/>
              <a:headEnd/>
              <a:tailEnd/>
            </a:ln>
          </p:spPr>
          <p:txBody>
            <a:bodyPr/>
            <a:lstStyle/>
            <a:p>
              <a:endParaRPr lang="en-US"/>
            </a:p>
          </p:txBody>
        </p:sp>
        <p:sp>
          <p:nvSpPr>
            <p:cNvPr id="9232" name="Line 24"/>
            <p:cNvSpPr>
              <a:spLocks noChangeShapeType="1"/>
            </p:cNvSpPr>
            <p:nvPr/>
          </p:nvSpPr>
          <p:spPr bwMode="auto">
            <a:xfrm flipH="1">
              <a:off x="3936" y="3552"/>
              <a:ext cx="1152" cy="576"/>
            </a:xfrm>
            <a:prstGeom prst="line">
              <a:avLst/>
            </a:prstGeom>
            <a:noFill/>
            <a:ln w="12700">
              <a:solidFill>
                <a:schemeClr val="tx1"/>
              </a:solidFill>
              <a:round/>
              <a:headEnd/>
              <a:tailEnd/>
            </a:ln>
          </p:spPr>
          <p:txBody>
            <a:bodyPr/>
            <a:lstStyle/>
            <a:p>
              <a:endParaRPr lang="en-US"/>
            </a:p>
          </p:txBody>
        </p:sp>
      </p:grpSp>
      <p:sp>
        <p:nvSpPr>
          <p:cNvPr id="9227" name="Line 26"/>
          <p:cNvSpPr>
            <a:spLocks noChangeShapeType="1"/>
          </p:cNvSpPr>
          <p:nvPr/>
        </p:nvSpPr>
        <p:spPr bwMode="auto">
          <a:xfrm>
            <a:off x="7265988" y="5354638"/>
            <a:ext cx="1981200" cy="0"/>
          </a:xfrm>
          <a:prstGeom prst="line">
            <a:avLst/>
          </a:prstGeom>
          <a:noFill/>
          <a:ln w="12700">
            <a:solidFill>
              <a:schemeClr val="tx1"/>
            </a:solidFill>
            <a:round/>
            <a:headEnd/>
            <a:tailEnd type="triangle" w="med" len="med"/>
          </a:ln>
        </p:spPr>
        <p:txBody>
          <a:bodyPr/>
          <a:lstStyle/>
          <a:p>
            <a:endParaRPr lang="en-US"/>
          </a:p>
        </p:txBody>
      </p:sp>
      <p:sp>
        <p:nvSpPr>
          <p:cNvPr id="9228" name="Text Box 27"/>
          <p:cNvSpPr txBox="1">
            <a:spLocks noChangeArrowheads="1"/>
          </p:cNvSpPr>
          <p:nvPr/>
        </p:nvSpPr>
        <p:spPr bwMode="auto">
          <a:xfrm>
            <a:off x="8394700" y="4773613"/>
            <a:ext cx="928688" cy="523875"/>
          </a:xfrm>
          <a:prstGeom prst="rect">
            <a:avLst/>
          </a:prstGeom>
          <a:noFill/>
          <a:ln w="12700">
            <a:noFill/>
            <a:miter lim="800000"/>
            <a:headEnd/>
            <a:tailEnd/>
          </a:ln>
        </p:spPr>
        <p:txBody>
          <a:bodyPr>
            <a:spAutoFit/>
          </a:bodyPr>
          <a:lstStyle/>
          <a:p>
            <a:pPr>
              <a:spcBef>
                <a:spcPct val="50000"/>
              </a:spcBef>
            </a:pPr>
            <a:r>
              <a:rPr lang="en-US"/>
              <a:t>-0.2</a:t>
            </a:r>
          </a:p>
        </p:txBody>
      </p:sp>
      <p:sp>
        <p:nvSpPr>
          <p:cNvPr id="9229" name="Text Box 29"/>
          <p:cNvSpPr txBox="1">
            <a:spLocks noChangeArrowheads="1"/>
          </p:cNvSpPr>
          <p:nvPr/>
        </p:nvSpPr>
        <p:spPr bwMode="auto">
          <a:xfrm>
            <a:off x="4827588" y="4440238"/>
            <a:ext cx="2133600" cy="457200"/>
          </a:xfrm>
          <a:prstGeom prst="rect">
            <a:avLst/>
          </a:prstGeom>
          <a:noFill/>
          <a:ln w="12700">
            <a:noFill/>
            <a:miter lim="800000"/>
            <a:headEnd/>
            <a:tailEnd/>
          </a:ln>
        </p:spPr>
        <p:txBody>
          <a:bodyPr>
            <a:spAutoFit/>
          </a:bodyPr>
          <a:lstStyle/>
          <a:p>
            <a:pPr>
              <a:spcBef>
                <a:spcPct val="50000"/>
              </a:spcBef>
            </a:pPr>
            <a:r>
              <a:rPr lang="en-US"/>
              <a:t>alpha = 11.513</a:t>
            </a:r>
            <a:endParaRPr lang="en-A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560388" y="476250"/>
            <a:ext cx="9001125" cy="752475"/>
          </a:xfrm>
        </p:spPr>
        <p:txBody>
          <a:bodyPr/>
          <a:lstStyle/>
          <a:p>
            <a:pPr eaLnBrk="1" hangingPunct="1"/>
            <a:r>
              <a:rPr lang="en-GB" smtClean="0"/>
              <a:t>Summary</a:t>
            </a:r>
            <a:endParaRPr lang="en-US" smtClean="0"/>
          </a:p>
        </p:txBody>
      </p:sp>
      <p:sp>
        <p:nvSpPr>
          <p:cNvPr id="19459" name="Content Placeholder 2"/>
          <p:cNvSpPr>
            <a:spLocks noGrp="1"/>
          </p:cNvSpPr>
          <p:nvPr>
            <p:ph idx="1"/>
          </p:nvPr>
        </p:nvSpPr>
        <p:spPr>
          <a:xfrm>
            <a:off x="550863" y="1844675"/>
            <a:ext cx="9001125" cy="4281488"/>
          </a:xfrm>
        </p:spPr>
        <p:txBody>
          <a:bodyPr/>
          <a:lstStyle/>
          <a:p>
            <a:pPr eaLnBrk="1" hangingPunct="1"/>
            <a:r>
              <a:rPr lang="en-US" smtClean="0"/>
              <a:t>PTF (and MPTF) modeling framework for building single-/multi-triangle models that can capture trend structure and volatility in real data- the latter also the three types of correlations </a:t>
            </a:r>
          </a:p>
          <a:p>
            <a:pPr eaLnBrk="1" hangingPunct="1"/>
            <a:r>
              <a:rPr lang="en-US" smtClean="0"/>
              <a:t>Identified model in PTF framework describes the trend structure and volatility succinctly (four pictures). All assumptions tested and validated.</a:t>
            </a:r>
          </a:p>
          <a:p>
            <a:pPr eaLnBrk="1" hangingPunct="1"/>
            <a:r>
              <a:rPr lang="en-US" smtClean="0"/>
              <a:t>Model satisfies axiomatic trend properties of every real datset</a:t>
            </a:r>
          </a:p>
          <a:p>
            <a:pPr eaLnBrk="1" hangingPunct="1"/>
            <a:r>
              <a:rPr lang="en-US" smtClean="0"/>
              <a:t>Real loss triangle can be regarded as sample path from fitted probabilistic model. Can’t tell the difference between real and simulated triangles. Also </a:t>
            </a:r>
            <a:r>
              <a:rPr lang="en-US" b="1" smtClean="0"/>
              <a:t>Bootstrap samples are indistinguishable from real data</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C16CA5AF-9594-4310-B257-231981A0DA5E}" type="slidenum">
              <a:rPr lang="en-US" smtClean="0"/>
              <a:pPr fontAlgn="base">
                <a:spcBef>
                  <a:spcPct val="0"/>
                </a:spcBef>
                <a:spcAft>
                  <a:spcPct val="0"/>
                </a:spcAft>
                <a:defRPr/>
              </a:pPr>
              <a:t>2</a:t>
            </a:fld>
            <a:endParaRPr lang="en-US"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eaLnBrk="1" hangingPunct="1"/>
            <a:r>
              <a:rPr lang="en-GB" smtClean="0"/>
              <a:t>Probabilistic Modelling</a:t>
            </a:r>
            <a:br>
              <a:rPr lang="en-GB" smtClean="0"/>
            </a:br>
            <a:r>
              <a:rPr lang="en-GB" sz="2400" smtClean="0"/>
              <a:t>We introduce three calendar year trends</a:t>
            </a:r>
            <a:endParaRPr lang="en-US" sz="2400" smtClean="0"/>
          </a:p>
        </p:txBody>
      </p:sp>
      <p:sp>
        <p:nvSpPr>
          <p:cNvPr id="32771" name="Content Placeholder 2"/>
          <p:cNvSpPr>
            <a:spLocks noGrp="1"/>
          </p:cNvSpPr>
          <p:nvPr>
            <p:ph idx="1"/>
          </p:nvPr>
        </p:nvSpPr>
        <p:spPr>
          <a:xfrm>
            <a:off x="550863" y="1412875"/>
            <a:ext cx="9001125" cy="431800"/>
          </a:xfrm>
        </p:spPr>
        <p:txBody>
          <a:bodyPr/>
          <a:lstStyle/>
          <a:p>
            <a:pPr eaLnBrk="1" hangingPunct="1">
              <a:buFont typeface="Arial" charset="0"/>
              <a:buNone/>
            </a:pPr>
            <a:r>
              <a:rPr lang="en-GB" b="1" smtClean="0">
                <a:solidFill>
                  <a:schemeClr val="accent1"/>
                </a:solidFill>
              </a:rPr>
              <a:t>Axiomatic Properties of Trends</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A66A1E02-DAC9-4345-B6E5-21F12B0F5F63}" type="slidenum">
              <a:rPr lang="en-US" smtClean="0"/>
              <a:pPr fontAlgn="base">
                <a:spcBef>
                  <a:spcPct val="0"/>
                </a:spcBef>
                <a:spcAft>
                  <a:spcPct val="0"/>
                </a:spcAft>
                <a:defRPr/>
              </a:pPr>
              <a:t>29</a:t>
            </a:fld>
            <a:endParaRPr lang="en-US" smtClean="0"/>
          </a:p>
        </p:txBody>
      </p:sp>
      <p:pic>
        <p:nvPicPr>
          <p:cNvPr id="32774" name="Picture 3"/>
          <p:cNvPicPr>
            <a:picLocks noChangeArrowheads="1"/>
          </p:cNvPicPr>
          <p:nvPr/>
        </p:nvPicPr>
        <p:blipFill>
          <a:blip r:embed="rId2" cstate="print"/>
          <a:srcRect/>
          <a:stretch>
            <a:fillRect/>
          </a:stretch>
        </p:blipFill>
        <p:spPr bwMode="auto">
          <a:xfrm>
            <a:off x="1497013" y="1773238"/>
            <a:ext cx="5562600" cy="4114800"/>
          </a:xfrm>
          <a:prstGeom prst="rect">
            <a:avLst/>
          </a:prstGeom>
          <a:noFill/>
          <a:ln w="12700">
            <a:noFill/>
            <a:miter lim="800000"/>
            <a:headEnd/>
            <a:tailEnd/>
          </a:ln>
        </p:spPr>
      </p:pic>
      <p:grpSp>
        <p:nvGrpSpPr>
          <p:cNvPr id="32775" name="Group 7"/>
          <p:cNvGrpSpPr>
            <a:grpSpLocks/>
          </p:cNvGrpSpPr>
          <p:nvPr/>
        </p:nvGrpSpPr>
        <p:grpSpPr bwMode="auto">
          <a:xfrm>
            <a:off x="5029200" y="3733800"/>
            <a:ext cx="3352800" cy="2286000"/>
            <a:chOff x="3168" y="2352"/>
            <a:chExt cx="2112" cy="1440"/>
          </a:xfrm>
        </p:grpSpPr>
        <p:sp>
          <p:nvSpPr>
            <p:cNvPr id="32776" name="Rectangle 8"/>
            <p:cNvSpPr>
              <a:spLocks noChangeArrowheads="1"/>
            </p:cNvSpPr>
            <p:nvPr/>
          </p:nvSpPr>
          <p:spPr bwMode="auto">
            <a:xfrm>
              <a:off x="3168" y="2352"/>
              <a:ext cx="2112" cy="1440"/>
            </a:xfrm>
            <a:prstGeom prst="rect">
              <a:avLst/>
            </a:prstGeom>
            <a:noFill/>
            <a:ln w="12700">
              <a:noFill/>
              <a:miter lim="800000"/>
              <a:headEnd/>
              <a:tailEnd/>
            </a:ln>
          </p:spPr>
          <p:txBody>
            <a:bodyPr wrap="none" anchor="ctr"/>
            <a:lstStyle/>
            <a:p>
              <a:endParaRPr lang="en-US"/>
            </a:p>
          </p:txBody>
        </p:sp>
        <p:sp>
          <p:nvSpPr>
            <p:cNvPr id="32777" name="Rectangle 9"/>
            <p:cNvSpPr>
              <a:spLocks noChangeArrowheads="1"/>
            </p:cNvSpPr>
            <p:nvPr/>
          </p:nvSpPr>
          <p:spPr bwMode="auto">
            <a:xfrm>
              <a:off x="3168" y="2352"/>
              <a:ext cx="2112" cy="1440"/>
            </a:xfrm>
            <a:prstGeom prst="rect">
              <a:avLst/>
            </a:prstGeom>
            <a:noFill/>
            <a:ln w="12700">
              <a:solidFill>
                <a:schemeClr val="tx1"/>
              </a:solidFill>
              <a:miter lim="800000"/>
              <a:headEnd/>
              <a:tailEnd/>
            </a:ln>
          </p:spPr>
          <p:txBody>
            <a:bodyPr wrap="none" anchor="ctr"/>
            <a:lstStyle/>
            <a:p>
              <a:endParaRPr lang="en-US"/>
            </a:p>
          </p:txBody>
        </p:sp>
        <p:grpSp>
          <p:nvGrpSpPr>
            <p:cNvPr id="32778" name="Group 10"/>
            <p:cNvGrpSpPr>
              <a:grpSpLocks/>
            </p:cNvGrpSpPr>
            <p:nvPr/>
          </p:nvGrpSpPr>
          <p:grpSpPr bwMode="auto">
            <a:xfrm>
              <a:off x="3216" y="2404"/>
              <a:ext cx="2064" cy="1388"/>
              <a:chOff x="3216" y="2404"/>
              <a:chExt cx="2064" cy="1388"/>
            </a:xfrm>
          </p:grpSpPr>
          <p:sp>
            <p:nvSpPr>
              <p:cNvPr id="32780" name="Text Box 11"/>
              <p:cNvSpPr txBox="1">
                <a:spLocks noChangeArrowheads="1"/>
              </p:cNvSpPr>
              <p:nvPr/>
            </p:nvSpPr>
            <p:spPr bwMode="auto">
              <a:xfrm>
                <a:off x="3408" y="3561"/>
                <a:ext cx="864" cy="231"/>
              </a:xfrm>
              <a:prstGeom prst="rect">
                <a:avLst/>
              </a:prstGeom>
              <a:noFill/>
              <a:ln w="12700">
                <a:noFill/>
                <a:miter lim="800000"/>
                <a:headEnd/>
                <a:tailEnd/>
              </a:ln>
            </p:spPr>
            <p:txBody>
              <a:bodyPr>
                <a:spAutoFit/>
              </a:bodyPr>
              <a:lstStyle/>
              <a:p>
                <a:pPr eaLnBrk="0" hangingPunct="0">
                  <a:spcBef>
                    <a:spcPct val="50000"/>
                  </a:spcBef>
                </a:pPr>
                <a:r>
                  <a:rPr lang="en-US"/>
                  <a:t>0.1</a:t>
                </a:r>
                <a:endParaRPr lang="en-AU"/>
              </a:p>
            </p:txBody>
          </p:sp>
          <p:sp>
            <p:nvSpPr>
              <p:cNvPr id="32781" name="Text Box 12"/>
              <p:cNvSpPr txBox="1">
                <a:spLocks noChangeArrowheads="1"/>
              </p:cNvSpPr>
              <p:nvPr/>
            </p:nvSpPr>
            <p:spPr bwMode="auto">
              <a:xfrm>
                <a:off x="3888" y="3225"/>
                <a:ext cx="672" cy="231"/>
              </a:xfrm>
              <a:prstGeom prst="rect">
                <a:avLst/>
              </a:prstGeom>
              <a:noFill/>
              <a:ln w="12700">
                <a:noFill/>
                <a:miter lim="800000"/>
                <a:headEnd/>
                <a:tailEnd/>
              </a:ln>
            </p:spPr>
            <p:txBody>
              <a:bodyPr>
                <a:spAutoFit/>
              </a:bodyPr>
              <a:lstStyle/>
              <a:p>
                <a:pPr eaLnBrk="0" hangingPunct="0">
                  <a:spcBef>
                    <a:spcPct val="50000"/>
                  </a:spcBef>
                </a:pPr>
                <a:r>
                  <a:rPr lang="en-US"/>
                  <a:t>0.3</a:t>
                </a:r>
                <a:endParaRPr lang="en-AU"/>
              </a:p>
            </p:txBody>
          </p:sp>
          <p:sp>
            <p:nvSpPr>
              <p:cNvPr id="32782" name="Text Box 13"/>
              <p:cNvSpPr txBox="1">
                <a:spLocks noChangeArrowheads="1"/>
              </p:cNvSpPr>
              <p:nvPr/>
            </p:nvSpPr>
            <p:spPr bwMode="auto">
              <a:xfrm>
                <a:off x="4752" y="2592"/>
                <a:ext cx="528" cy="231"/>
              </a:xfrm>
              <a:prstGeom prst="rect">
                <a:avLst/>
              </a:prstGeom>
              <a:noFill/>
              <a:ln w="12700">
                <a:noFill/>
                <a:miter lim="800000"/>
                <a:headEnd/>
                <a:tailEnd/>
              </a:ln>
            </p:spPr>
            <p:txBody>
              <a:bodyPr>
                <a:spAutoFit/>
              </a:bodyPr>
              <a:lstStyle/>
              <a:p>
                <a:pPr eaLnBrk="0" hangingPunct="0">
                  <a:spcBef>
                    <a:spcPct val="50000"/>
                  </a:spcBef>
                </a:pPr>
                <a:r>
                  <a:rPr lang="en-US"/>
                  <a:t>0.15</a:t>
                </a:r>
                <a:endParaRPr lang="en-AU"/>
              </a:p>
            </p:txBody>
          </p:sp>
          <p:grpSp>
            <p:nvGrpSpPr>
              <p:cNvPr id="32783" name="Group 14"/>
              <p:cNvGrpSpPr>
                <a:grpSpLocks/>
              </p:cNvGrpSpPr>
              <p:nvPr/>
            </p:nvGrpSpPr>
            <p:grpSpPr bwMode="auto">
              <a:xfrm>
                <a:off x="3216" y="2404"/>
                <a:ext cx="1922" cy="1266"/>
                <a:chOff x="568" y="1392"/>
                <a:chExt cx="2024" cy="736"/>
              </a:xfrm>
            </p:grpSpPr>
            <p:sp>
              <p:nvSpPr>
                <p:cNvPr id="32784" name="Freeform 15"/>
                <p:cNvSpPr>
                  <a:spLocks/>
                </p:cNvSpPr>
                <p:nvPr/>
              </p:nvSpPr>
              <p:spPr bwMode="auto">
                <a:xfrm>
                  <a:off x="568" y="1968"/>
                  <a:ext cx="632" cy="160"/>
                </a:xfrm>
                <a:custGeom>
                  <a:avLst/>
                  <a:gdLst>
                    <a:gd name="T0" fmla="*/ 0 w 632"/>
                    <a:gd name="T1" fmla="*/ 160 h 160"/>
                    <a:gd name="T2" fmla="*/ 632 w 632"/>
                    <a:gd name="T3" fmla="*/ 0 h 160"/>
                    <a:gd name="T4" fmla="*/ 0 60000 65536"/>
                    <a:gd name="T5" fmla="*/ 0 60000 65536"/>
                    <a:gd name="T6" fmla="*/ 0 w 632"/>
                    <a:gd name="T7" fmla="*/ 0 h 160"/>
                    <a:gd name="T8" fmla="*/ 632 w 632"/>
                    <a:gd name="T9" fmla="*/ 160 h 160"/>
                  </a:gdLst>
                  <a:ahLst/>
                  <a:cxnLst>
                    <a:cxn ang="T4">
                      <a:pos x="T0" y="T1"/>
                    </a:cxn>
                    <a:cxn ang="T5">
                      <a:pos x="T2" y="T3"/>
                    </a:cxn>
                  </a:cxnLst>
                  <a:rect l="T6" t="T7" r="T8" b="T9"/>
                  <a:pathLst>
                    <a:path w="632" h="160">
                      <a:moveTo>
                        <a:pt x="0" y="160"/>
                      </a:moveTo>
                      <a:cubicBezTo>
                        <a:pt x="105" y="133"/>
                        <a:pt x="500" y="33"/>
                        <a:pt x="632" y="0"/>
                      </a:cubicBezTo>
                    </a:path>
                  </a:pathLst>
                </a:custGeom>
                <a:noFill/>
                <a:ln w="12700">
                  <a:solidFill>
                    <a:schemeClr val="tx1"/>
                  </a:solidFill>
                  <a:round/>
                  <a:headEnd/>
                  <a:tailEnd/>
                </a:ln>
              </p:spPr>
              <p:txBody>
                <a:bodyPr wrap="none" anchor="ctr"/>
                <a:lstStyle/>
                <a:p>
                  <a:endParaRPr lang="en-US"/>
                </a:p>
              </p:txBody>
            </p:sp>
            <p:sp>
              <p:nvSpPr>
                <p:cNvPr id="32785" name="Freeform 16"/>
                <p:cNvSpPr>
                  <a:spLocks/>
                </p:cNvSpPr>
                <p:nvPr/>
              </p:nvSpPr>
              <p:spPr bwMode="auto">
                <a:xfrm>
                  <a:off x="1196" y="1856"/>
                  <a:ext cx="144" cy="112"/>
                </a:xfrm>
                <a:custGeom>
                  <a:avLst/>
                  <a:gdLst>
                    <a:gd name="T0" fmla="*/ 0 w 144"/>
                    <a:gd name="T1" fmla="*/ 112 h 112"/>
                    <a:gd name="T2" fmla="*/ 144 w 144"/>
                    <a:gd name="T3" fmla="*/ 0 h 112"/>
                    <a:gd name="T4" fmla="*/ 0 60000 65536"/>
                    <a:gd name="T5" fmla="*/ 0 60000 65536"/>
                    <a:gd name="T6" fmla="*/ 0 w 144"/>
                    <a:gd name="T7" fmla="*/ 0 h 112"/>
                    <a:gd name="T8" fmla="*/ 144 w 144"/>
                    <a:gd name="T9" fmla="*/ 112 h 112"/>
                  </a:gdLst>
                  <a:ahLst/>
                  <a:cxnLst>
                    <a:cxn ang="T4">
                      <a:pos x="T0" y="T1"/>
                    </a:cxn>
                    <a:cxn ang="T5">
                      <a:pos x="T2" y="T3"/>
                    </a:cxn>
                  </a:cxnLst>
                  <a:rect l="T6" t="T7" r="T8" b="T9"/>
                  <a:pathLst>
                    <a:path w="144" h="112">
                      <a:moveTo>
                        <a:pt x="0" y="112"/>
                      </a:moveTo>
                      <a:cubicBezTo>
                        <a:pt x="24" y="93"/>
                        <a:pt x="114" y="23"/>
                        <a:pt x="144" y="0"/>
                      </a:cubicBezTo>
                    </a:path>
                  </a:pathLst>
                </a:custGeom>
                <a:noFill/>
                <a:ln w="12700">
                  <a:solidFill>
                    <a:schemeClr val="tx1"/>
                  </a:solidFill>
                  <a:round/>
                  <a:headEnd/>
                  <a:tailEnd/>
                </a:ln>
              </p:spPr>
              <p:txBody>
                <a:bodyPr wrap="none" anchor="ctr"/>
                <a:lstStyle/>
                <a:p>
                  <a:endParaRPr lang="en-US"/>
                </a:p>
              </p:txBody>
            </p:sp>
            <p:sp>
              <p:nvSpPr>
                <p:cNvPr id="32786" name="Freeform 17"/>
                <p:cNvSpPr>
                  <a:spLocks/>
                </p:cNvSpPr>
                <p:nvPr/>
              </p:nvSpPr>
              <p:spPr bwMode="auto">
                <a:xfrm>
                  <a:off x="1332" y="1392"/>
                  <a:ext cx="1260" cy="464"/>
                </a:xfrm>
                <a:custGeom>
                  <a:avLst/>
                  <a:gdLst>
                    <a:gd name="T0" fmla="*/ 0 w 1260"/>
                    <a:gd name="T1" fmla="*/ 464 h 464"/>
                    <a:gd name="T2" fmla="*/ 1260 w 1260"/>
                    <a:gd name="T3" fmla="*/ 0 h 464"/>
                    <a:gd name="T4" fmla="*/ 0 60000 65536"/>
                    <a:gd name="T5" fmla="*/ 0 60000 65536"/>
                    <a:gd name="T6" fmla="*/ 0 w 1260"/>
                    <a:gd name="T7" fmla="*/ 0 h 464"/>
                    <a:gd name="T8" fmla="*/ 1260 w 1260"/>
                    <a:gd name="T9" fmla="*/ 464 h 464"/>
                  </a:gdLst>
                  <a:ahLst/>
                  <a:cxnLst>
                    <a:cxn ang="T4">
                      <a:pos x="T0" y="T1"/>
                    </a:cxn>
                    <a:cxn ang="T5">
                      <a:pos x="T2" y="T3"/>
                    </a:cxn>
                  </a:cxnLst>
                  <a:rect l="T6" t="T7" r="T8" b="T9"/>
                  <a:pathLst>
                    <a:path w="1260" h="464">
                      <a:moveTo>
                        <a:pt x="0" y="464"/>
                      </a:moveTo>
                      <a:cubicBezTo>
                        <a:pt x="210" y="386"/>
                        <a:pt x="998" y="97"/>
                        <a:pt x="1260" y="0"/>
                      </a:cubicBezTo>
                    </a:path>
                  </a:pathLst>
                </a:custGeom>
                <a:noFill/>
                <a:ln w="12700">
                  <a:solidFill>
                    <a:schemeClr val="tx1"/>
                  </a:solidFill>
                  <a:round/>
                  <a:headEnd/>
                  <a:tailEnd/>
                </a:ln>
              </p:spPr>
              <p:txBody>
                <a:bodyPr wrap="none" anchor="ctr"/>
                <a:lstStyle/>
                <a:p>
                  <a:endParaRPr lang="en-US"/>
                </a:p>
              </p:txBody>
            </p:sp>
          </p:grpSp>
        </p:grpSp>
        <p:sp>
          <p:nvSpPr>
            <p:cNvPr id="32779" name="Rectangle 18"/>
            <p:cNvSpPr>
              <a:spLocks noChangeArrowheads="1"/>
            </p:cNvSpPr>
            <p:nvPr/>
          </p:nvSpPr>
          <p:spPr bwMode="auto">
            <a:xfrm>
              <a:off x="3168" y="2352"/>
              <a:ext cx="2112" cy="1440"/>
            </a:xfrm>
            <a:prstGeom prst="rect">
              <a:avLst/>
            </a:prstGeom>
            <a:noFill/>
            <a:ln w="12700">
              <a:solidFill>
                <a:schemeClr val="tx1"/>
              </a:solidFill>
              <a:miter lim="800000"/>
              <a:headEnd/>
              <a:tailEnd/>
            </a:ln>
          </p:spPr>
          <p:txBody>
            <a:bodyPr wrap="none" anchor="ctr"/>
            <a:lstStyle/>
            <a:p>
              <a:endParaRPr lang="en-US"/>
            </a:p>
          </p:txBody>
        </p:sp>
      </p:gr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a:spcBef>
                <a:spcPct val="50000"/>
              </a:spcBef>
            </a:pPr>
            <a:r>
              <a:rPr lang="en-US" smtClean="0"/>
              <a:t>Resultant development year trends (and accident year trends)</a:t>
            </a:r>
            <a:endParaRPr lang="en-AU" smtClean="0"/>
          </a:p>
        </p:txBody>
      </p:sp>
      <p:pic>
        <p:nvPicPr>
          <p:cNvPr id="33795" name="Picture 1028"/>
          <p:cNvPicPr>
            <a:picLocks noGrp="1" noChangeArrowheads="1"/>
          </p:cNvPicPr>
          <p:nvPr>
            <p:ph idx="1"/>
          </p:nvPr>
        </p:nvPicPr>
        <p:blipFill>
          <a:blip r:embed="rId2" cstate="print"/>
          <a:srcRect/>
          <a:stretch>
            <a:fillRect/>
          </a:stretch>
        </p:blipFill>
        <p:spPr>
          <a:xfrm>
            <a:off x="992188" y="1412875"/>
            <a:ext cx="7924800" cy="4910138"/>
          </a:xfrm>
          <a:noFill/>
        </p:spPr>
      </p:pic>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A4E3D456-2EC6-4B70-BD8D-2068EE6965E2}" type="slidenum">
              <a:rPr lang="en-US" smtClean="0"/>
              <a:pPr fontAlgn="base">
                <a:spcBef>
                  <a:spcPct val="0"/>
                </a:spcBef>
                <a:spcAft>
                  <a:spcPct val="0"/>
                </a:spcAft>
                <a:defRPr/>
              </a:pPr>
              <a:t>30</a:t>
            </a:fld>
            <a:endParaRPr lang="en-US" smtClean="0"/>
          </a:p>
        </p:txBody>
      </p:sp>
      <p:sp>
        <p:nvSpPr>
          <p:cNvPr id="33798" name="TextBox 6"/>
          <p:cNvSpPr txBox="1">
            <a:spLocks noChangeArrowheads="1"/>
          </p:cNvSpPr>
          <p:nvPr/>
        </p:nvSpPr>
        <p:spPr bwMode="auto">
          <a:xfrm>
            <a:off x="2936875" y="1557338"/>
            <a:ext cx="3744913" cy="646112"/>
          </a:xfrm>
          <a:prstGeom prst="rect">
            <a:avLst/>
          </a:prstGeom>
          <a:solidFill>
            <a:schemeClr val="bg1"/>
          </a:solidFill>
          <a:ln w="9525">
            <a:noFill/>
            <a:miter lim="800000"/>
            <a:headEnd/>
            <a:tailEnd/>
          </a:ln>
        </p:spPr>
        <p:txBody>
          <a:bodyPr>
            <a:spAutoFit/>
          </a:bodyPr>
          <a:lstStyle/>
          <a:p>
            <a:r>
              <a:rPr lang="en-US">
                <a:solidFill>
                  <a:schemeClr val="bg1"/>
                </a:solidFill>
              </a:rPr>
              <a:t>hidden</a:t>
            </a:r>
          </a:p>
          <a:p>
            <a:r>
              <a:rPr lang="en-US">
                <a:solidFill>
                  <a:schemeClr val="bg1"/>
                </a:solidFill>
              </a:rPr>
              <a:t>block</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smtClean="0"/>
              <a:t>Trends + randomness</a:t>
            </a:r>
          </a:p>
        </p:txBody>
      </p:sp>
      <p:pic>
        <p:nvPicPr>
          <p:cNvPr id="34819" name="Picture 4"/>
          <p:cNvPicPr>
            <a:picLocks noGrp="1" noChangeArrowheads="1"/>
          </p:cNvPicPr>
          <p:nvPr>
            <p:ph idx="1"/>
          </p:nvPr>
        </p:nvPicPr>
        <p:blipFill>
          <a:blip r:embed="rId2" cstate="print"/>
          <a:srcRect/>
          <a:stretch>
            <a:fillRect/>
          </a:stretch>
        </p:blipFill>
        <p:spPr>
          <a:xfrm>
            <a:off x="0" y="1557338"/>
            <a:ext cx="9504363" cy="4464050"/>
          </a:xfrm>
          <a:noFill/>
        </p:spPr>
      </p:pic>
      <p:sp>
        <p:nvSpPr>
          <p:cNvPr id="4" name="Slide Number Placeholder 3"/>
          <p:cNvSpPr>
            <a:spLocks noGrp="1"/>
          </p:cNvSpPr>
          <p:nvPr>
            <p:ph type="sldNum" sz="quarter" idx="10"/>
          </p:nvPr>
        </p:nvSpPr>
        <p:spPr/>
        <p:txBody>
          <a:bodyPr/>
          <a:lstStyle/>
          <a:p>
            <a:pPr>
              <a:defRPr/>
            </a:pPr>
            <a:fld id="{83FFC354-F070-400E-BAFB-33E13E151F06}" type="slidenum">
              <a:rPr lang="en-US" smtClean="0"/>
              <a:pPr>
                <a:defRPr/>
              </a:pPr>
              <a:t>31</a:t>
            </a:fld>
            <a:endParaRPr lang="en-US"/>
          </a:p>
        </p:txBody>
      </p:sp>
      <p:sp>
        <p:nvSpPr>
          <p:cNvPr id="34822" name="TextBox 6"/>
          <p:cNvSpPr txBox="1">
            <a:spLocks noChangeArrowheads="1"/>
          </p:cNvSpPr>
          <p:nvPr/>
        </p:nvSpPr>
        <p:spPr bwMode="auto">
          <a:xfrm>
            <a:off x="3297238" y="1700213"/>
            <a:ext cx="3743325" cy="647700"/>
          </a:xfrm>
          <a:prstGeom prst="rect">
            <a:avLst/>
          </a:prstGeom>
          <a:solidFill>
            <a:schemeClr val="bg1"/>
          </a:solidFill>
          <a:ln w="9525">
            <a:noFill/>
            <a:miter lim="800000"/>
            <a:headEnd/>
            <a:tailEnd/>
          </a:ln>
        </p:spPr>
        <p:txBody>
          <a:bodyPr>
            <a:spAutoFit/>
          </a:bodyPr>
          <a:lstStyle/>
          <a:p>
            <a:r>
              <a:rPr lang="en-US">
                <a:solidFill>
                  <a:schemeClr val="bg1"/>
                </a:solidFill>
              </a:rPr>
              <a:t>hidden</a:t>
            </a:r>
          </a:p>
          <a:p>
            <a:r>
              <a:rPr lang="en-US">
                <a:solidFill>
                  <a:schemeClr val="bg1"/>
                </a:solidFill>
              </a:rPr>
              <a:t>block</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smtClean="0"/>
              <a:t>MODEL DISPLAYS- four integral graphs</a:t>
            </a:r>
            <a:br>
              <a:rPr lang="en-US" smtClean="0"/>
            </a:br>
            <a:r>
              <a:rPr lang="en-US" smtClean="0"/>
              <a:t>Graph bottom right represents process variability</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0C34FA50-73C7-4E87-82BD-6C8D38930358}" type="slidenum">
              <a:rPr lang="en-US" smtClean="0"/>
              <a:pPr fontAlgn="base">
                <a:spcBef>
                  <a:spcPct val="0"/>
                </a:spcBef>
                <a:spcAft>
                  <a:spcPct val="0"/>
                </a:spcAft>
                <a:defRPr/>
              </a:pPr>
              <a:t>32</a:t>
            </a:fld>
            <a:endParaRPr lang="en-US" smtClean="0"/>
          </a:p>
        </p:txBody>
      </p:sp>
      <p:pic>
        <p:nvPicPr>
          <p:cNvPr id="35845" name="Picture 3"/>
          <p:cNvPicPr>
            <a:picLocks noChangeAspect="1" noChangeArrowheads="1"/>
          </p:cNvPicPr>
          <p:nvPr/>
        </p:nvPicPr>
        <p:blipFill>
          <a:blip r:embed="rId2" cstate="print"/>
          <a:srcRect/>
          <a:stretch>
            <a:fillRect/>
          </a:stretch>
        </p:blipFill>
        <p:spPr bwMode="auto">
          <a:xfrm>
            <a:off x="920750" y="1484313"/>
            <a:ext cx="8035925" cy="4894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smtClean="0"/>
              <a:t>Normal distribution about trend structure</a:t>
            </a:r>
            <a:br>
              <a:rPr lang="en-US" smtClean="0"/>
            </a:br>
            <a:r>
              <a:rPr lang="en-US" smtClean="0"/>
              <a:t> - integral part of model</a:t>
            </a:r>
          </a:p>
        </p:txBody>
      </p:sp>
      <p:pic>
        <p:nvPicPr>
          <p:cNvPr id="36867" name="Picture 2"/>
          <p:cNvPicPr>
            <a:picLocks noGrp="1" noChangeAspect="1" noChangeArrowheads="1"/>
          </p:cNvPicPr>
          <p:nvPr>
            <p:ph idx="1"/>
          </p:nvPr>
        </p:nvPicPr>
        <p:blipFill>
          <a:blip r:embed="rId2" cstate="print"/>
          <a:srcRect/>
          <a:stretch>
            <a:fillRect/>
          </a:stretch>
        </p:blipFill>
        <p:spPr>
          <a:xfrm>
            <a:off x="1978025" y="1857375"/>
            <a:ext cx="6146800" cy="4268788"/>
          </a:xfrm>
          <a:noFill/>
        </p:spPr>
      </p:pic>
      <p:sp>
        <p:nvSpPr>
          <p:cNvPr id="4" name="Slide Number Placeholder 3"/>
          <p:cNvSpPr>
            <a:spLocks noGrp="1"/>
          </p:cNvSpPr>
          <p:nvPr>
            <p:ph type="sldNum" sz="quarter" idx="10"/>
          </p:nvPr>
        </p:nvSpPr>
        <p:spPr/>
        <p:txBody>
          <a:bodyPr/>
          <a:lstStyle/>
          <a:p>
            <a:pPr>
              <a:defRPr/>
            </a:pPr>
            <a:fld id="{F37B3E13-43D5-4630-9E02-136C3655F65C}" type="slidenum">
              <a:rPr lang="en-US" smtClean="0"/>
              <a:pPr>
                <a:defRPr/>
              </a:pPr>
              <a:t>33</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smtClean="0"/>
              <a:t>Validation analyses- removal of years</a:t>
            </a:r>
          </a:p>
        </p:txBody>
      </p:sp>
      <p:pic>
        <p:nvPicPr>
          <p:cNvPr id="37891" name="Picture 2"/>
          <p:cNvPicPr>
            <a:picLocks noGrp="1" noChangeAspect="1" noChangeArrowheads="1"/>
          </p:cNvPicPr>
          <p:nvPr>
            <p:ph idx="1"/>
          </p:nvPr>
        </p:nvPicPr>
        <p:blipFill>
          <a:blip r:embed="rId2" cstate="print"/>
          <a:srcRect/>
          <a:stretch>
            <a:fillRect/>
          </a:stretch>
        </p:blipFill>
        <p:spPr>
          <a:xfrm>
            <a:off x="1857375" y="1628775"/>
            <a:ext cx="6043613" cy="3816350"/>
          </a:xfrm>
          <a:noFill/>
        </p:spPr>
      </p:pic>
      <p:sp>
        <p:nvSpPr>
          <p:cNvPr id="4" name="Slide Number Placeholder 3"/>
          <p:cNvSpPr>
            <a:spLocks noGrp="1"/>
          </p:cNvSpPr>
          <p:nvPr>
            <p:ph type="sldNum" sz="quarter" idx="10"/>
          </p:nvPr>
        </p:nvSpPr>
        <p:spPr/>
        <p:txBody>
          <a:bodyPr/>
          <a:lstStyle/>
          <a:p>
            <a:pPr>
              <a:defRPr/>
            </a:pPr>
            <a:fld id="{3DF55B89-BC19-42F4-A551-36A4DCD69BDB}" type="slidenum">
              <a:rPr lang="en-US" smtClean="0"/>
              <a:pPr>
                <a:defRPr/>
              </a:pPr>
              <a:t>34</a:t>
            </a:fld>
            <a:endParaRPr lang="en-US"/>
          </a:p>
        </p:txBody>
      </p:sp>
      <p:sp>
        <p:nvSpPr>
          <p:cNvPr id="37894" name="TextBox 6"/>
          <p:cNvSpPr txBox="1">
            <a:spLocks noChangeArrowheads="1"/>
          </p:cNvSpPr>
          <p:nvPr/>
        </p:nvSpPr>
        <p:spPr bwMode="auto">
          <a:xfrm>
            <a:off x="128588" y="5949950"/>
            <a:ext cx="9504362" cy="368300"/>
          </a:xfrm>
          <a:prstGeom prst="rect">
            <a:avLst/>
          </a:prstGeom>
          <a:noFill/>
          <a:ln w="9525">
            <a:noFill/>
            <a:miter lim="800000"/>
            <a:headEnd/>
            <a:tailEnd/>
          </a:ln>
        </p:spPr>
        <p:txBody>
          <a:bodyPr>
            <a:spAutoFit/>
          </a:bodyPr>
          <a:lstStyle/>
          <a:p>
            <a:r>
              <a:rPr lang="en-US"/>
              <a:t>At end of 1991 Reserve dsn mean=23.4, SD=0.928, and at end 1987 mean=25.9, SD=2.87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r>
              <a:rPr lang="en-US" smtClean="0"/>
              <a:t>Forecast lognormals for each cell</a:t>
            </a:r>
          </a:p>
        </p:txBody>
      </p:sp>
      <p:sp>
        <p:nvSpPr>
          <p:cNvPr id="38915" name="Content Placeholder 2"/>
          <p:cNvSpPr>
            <a:spLocks noGrp="1"/>
          </p:cNvSpPr>
          <p:nvPr>
            <p:ph idx="1"/>
          </p:nvPr>
        </p:nvSpPr>
        <p:spPr>
          <a:xfrm>
            <a:off x="550863" y="1484313"/>
            <a:ext cx="9001125" cy="865187"/>
          </a:xfrm>
        </p:spPr>
        <p:txBody>
          <a:bodyPr/>
          <a:lstStyle/>
          <a:p>
            <a:pPr eaLnBrk="1" hangingPunct="1"/>
            <a:r>
              <a:rPr lang="en-US" smtClean="0"/>
              <a:t>All assumptions are explicit</a:t>
            </a:r>
          </a:p>
          <a:p>
            <a:pPr eaLnBrk="1" hangingPunct="1"/>
            <a:r>
              <a:rPr lang="en-US" smtClean="0"/>
              <a:t>Process variability and parameter uncertainty included</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D3415B7D-33B6-4D89-9B4D-12D19A7209ED}" type="slidenum">
              <a:rPr lang="en-US" smtClean="0"/>
              <a:pPr fontAlgn="base">
                <a:spcBef>
                  <a:spcPct val="0"/>
                </a:spcBef>
                <a:spcAft>
                  <a:spcPct val="0"/>
                </a:spcAft>
                <a:defRPr/>
              </a:pPr>
              <a:t>35</a:t>
            </a:fld>
            <a:endParaRPr lang="en-US" smtClean="0"/>
          </a:p>
        </p:txBody>
      </p:sp>
      <p:pic>
        <p:nvPicPr>
          <p:cNvPr id="38918" name="Picture 2"/>
          <p:cNvPicPr>
            <a:picLocks noChangeAspect="1" noChangeArrowheads="1"/>
          </p:cNvPicPr>
          <p:nvPr/>
        </p:nvPicPr>
        <p:blipFill>
          <a:blip r:embed="rId2" cstate="print"/>
          <a:srcRect/>
          <a:stretch>
            <a:fillRect/>
          </a:stretch>
        </p:blipFill>
        <p:spPr bwMode="auto">
          <a:xfrm>
            <a:off x="2720975" y="2420938"/>
            <a:ext cx="4430713" cy="4060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p:cNvPicPr>
            <a:picLocks noChangeAspect="1" noChangeArrowheads="1"/>
          </p:cNvPicPr>
          <p:nvPr/>
        </p:nvPicPr>
        <p:blipFill>
          <a:blip r:embed="rId2" cstate="print"/>
          <a:srcRect/>
          <a:stretch>
            <a:fillRect/>
          </a:stretch>
        </p:blipFill>
        <p:spPr bwMode="auto">
          <a:xfrm>
            <a:off x="2649538" y="2420938"/>
            <a:ext cx="4538662" cy="4060825"/>
          </a:xfrm>
          <a:prstGeom prst="rect">
            <a:avLst/>
          </a:prstGeom>
          <a:noFill/>
          <a:ln w="9525">
            <a:noFill/>
            <a:miter lim="800000"/>
            <a:headEnd/>
            <a:tailEnd/>
          </a:ln>
        </p:spPr>
      </p:pic>
      <p:sp>
        <p:nvSpPr>
          <p:cNvPr id="39939" name="Title 1"/>
          <p:cNvSpPr>
            <a:spLocks noGrp="1"/>
          </p:cNvSpPr>
          <p:nvPr>
            <p:ph type="title"/>
          </p:nvPr>
        </p:nvSpPr>
        <p:spPr/>
        <p:txBody>
          <a:bodyPr/>
          <a:lstStyle/>
          <a:p>
            <a:pPr eaLnBrk="1" hangingPunct="1"/>
            <a:r>
              <a:rPr lang="en-US" smtClean="0"/>
              <a:t>Simulate from forecast correlated lognormals</a:t>
            </a:r>
            <a:br>
              <a:rPr lang="en-US" smtClean="0"/>
            </a:br>
            <a:r>
              <a:rPr lang="en-US" smtClean="0"/>
              <a:t>Percentiles (Quantiles) and V@R statistics</a:t>
            </a:r>
          </a:p>
        </p:txBody>
      </p:sp>
      <p:sp>
        <p:nvSpPr>
          <p:cNvPr id="39940" name="Content Placeholder 2"/>
          <p:cNvSpPr>
            <a:spLocks noGrp="1"/>
          </p:cNvSpPr>
          <p:nvPr>
            <p:ph idx="1"/>
          </p:nvPr>
        </p:nvSpPr>
        <p:spPr>
          <a:xfrm>
            <a:off x="550863" y="1484313"/>
            <a:ext cx="9001125" cy="865187"/>
          </a:xfrm>
        </p:spPr>
        <p:txBody>
          <a:bodyPr/>
          <a:lstStyle/>
          <a:p>
            <a:pPr eaLnBrk="1" hangingPunct="1"/>
            <a:r>
              <a:rPr lang="en-US" smtClean="0"/>
              <a:t>All assumptions are explicit</a:t>
            </a:r>
          </a:p>
          <a:p>
            <a:pPr eaLnBrk="1" hangingPunct="1"/>
            <a:r>
              <a:rPr lang="en-US" smtClean="0"/>
              <a:t>Process variability and parameter uncertainty included</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95173083-9B92-4BDD-88CE-0AB80B8C385C}" type="slidenum">
              <a:rPr lang="en-US" smtClean="0"/>
              <a:pPr fontAlgn="base">
                <a:spcBef>
                  <a:spcPct val="0"/>
                </a:spcBef>
                <a:spcAft>
                  <a:spcPct val="0"/>
                </a:spcAft>
                <a:defRPr/>
              </a:pPr>
              <a:t>36</a:t>
            </a:fld>
            <a:endParaRPr lang="en-US"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endParaRPr lang="en-US" smtClean="0"/>
          </a:p>
        </p:txBody>
      </p:sp>
      <p:sp>
        <p:nvSpPr>
          <p:cNvPr id="4" name="Slide Number Placeholder 3"/>
          <p:cNvSpPr>
            <a:spLocks noGrp="1"/>
          </p:cNvSpPr>
          <p:nvPr>
            <p:ph type="sldNum" sz="quarter" idx="10"/>
          </p:nvPr>
        </p:nvSpPr>
        <p:spPr/>
        <p:txBody>
          <a:bodyPr/>
          <a:lstStyle/>
          <a:p>
            <a:pPr>
              <a:defRPr/>
            </a:pPr>
            <a:fld id="{A4FD3987-81BE-4437-99D7-B25CC04122ED}" type="slidenum">
              <a:rPr lang="en-US" smtClean="0"/>
              <a:pPr>
                <a:defRPr/>
              </a:pPr>
              <a:t>37</a:t>
            </a:fld>
            <a:endParaRPr lang="en-US"/>
          </a:p>
        </p:txBody>
      </p:sp>
      <p:sp>
        <p:nvSpPr>
          <p:cNvPr id="40965" name="Rectangle 2"/>
          <p:cNvSpPr>
            <a:spLocks noChangeArrowheads="1"/>
          </p:cNvSpPr>
          <p:nvPr/>
        </p:nvSpPr>
        <p:spPr bwMode="auto">
          <a:xfrm>
            <a:off x="2505075" y="1422400"/>
            <a:ext cx="4419600" cy="1066800"/>
          </a:xfrm>
          <a:prstGeom prst="rect">
            <a:avLst/>
          </a:prstGeom>
          <a:solidFill>
            <a:srgbClr val="78A22F"/>
          </a:solidFill>
          <a:ln w="12700">
            <a:solidFill>
              <a:schemeClr val="tx1"/>
            </a:solidFill>
            <a:miter lim="800000"/>
            <a:headEnd/>
            <a:tailEnd/>
          </a:ln>
        </p:spPr>
        <p:txBody>
          <a:bodyPr wrap="none" anchor="ctr"/>
          <a:lstStyle/>
          <a:p>
            <a:pPr eaLnBrk="0" hangingPunct="0"/>
            <a:r>
              <a:rPr lang="en-AU" sz="2400"/>
              <a:t>PROBABILISTIC MODEL</a:t>
            </a:r>
          </a:p>
        </p:txBody>
      </p:sp>
      <p:sp>
        <p:nvSpPr>
          <p:cNvPr id="40966" name="Line 3"/>
          <p:cNvSpPr>
            <a:spLocks noChangeShapeType="1"/>
          </p:cNvSpPr>
          <p:nvPr/>
        </p:nvSpPr>
        <p:spPr bwMode="auto">
          <a:xfrm flipH="1">
            <a:off x="1895475" y="2794000"/>
            <a:ext cx="1143000" cy="762000"/>
          </a:xfrm>
          <a:prstGeom prst="line">
            <a:avLst/>
          </a:prstGeom>
          <a:noFill/>
          <a:ln w="12700">
            <a:solidFill>
              <a:schemeClr val="tx1"/>
            </a:solidFill>
            <a:round/>
            <a:headEnd/>
            <a:tailEnd type="triangle" w="med" len="med"/>
          </a:ln>
        </p:spPr>
        <p:txBody>
          <a:bodyPr wrap="none" anchor="ctr"/>
          <a:lstStyle/>
          <a:p>
            <a:endParaRPr lang="en-US"/>
          </a:p>
        </p:txBody>
      </p:sp>
      <p:sp>
        <p:nvSpPr>
          <p:cNvPr id="40967" name="Line 4"/>
          <p:cNvSpPr>
            <a:spLocks noChangeShapeType="1"/>
          </p:cNvSpPr>
          <p:nvPr/>
        </p:nvSpPr>
        <p:spPr bwMode="auto">
          <a:xfrm>
            <a:off x="3648075" y="2794000"/>
            <a:ext cx="0" cy="762000"/>
          </a:xfrm>
          <a:prstGeom prst="line">
            <a:avLst/>
          </a:prstGeom>
          <a:noFill/>
          <a:ln w="12700">
            <a:solidFill>
              <a:schemeClr val="tx1"/>
            </a:solidFill>
            <a:round/>
            <a:headEnd/>
            <a:tailEnd type="triangle" w="med" len="med"/>
          </a:ln>
        </p:spPr>
        <p:txBody>
          <a:bodyPr wrap="none" anchor="ctr"/>
          <a:lstStyle/>
          <a:p>
            <a:endParaRPr lang="en-US"/>
          </a:p>
        </p:txBody>
      </p:sp>
      <p:sp>
        <p:nvSpPr>
          <p:cNvPr id="40968" name="AutoShape 5"/>
          <p:cNvSpPr>
            <a:spLocks noChangeArrowheads="1"/>
          </p:cNvSpPr>
          <p:nvPr/>
        </p:nvSpPr>
        <p:spPr bwMode="auto">
          <a:xfrm rot="5391873">
            <a:off x="677862" y="3706813"/>
            <a:ext cx="1368425" cy="1676400"/>
          </a:xfrm>
          <a:prstGeom prst="rtTriangle">
            <a:avLst/>
          </a:prstGeom>
          <a:solidFill>
            <a:srgbClr val="78A22F"/>
          </a:solidFill>
          <a:ln w="12700">
            <a:solidFill>
              <a:schemeClr val="tx1"/>
            </a:solidFill>
            <a:miter lim="800000"/>
            <a:headEnd/>
            <a:tailEnd/>
          </a:ln>
        </p:spPr>
        <p:txBody>
          <a:bodyPr rot="10800000" vert="eaVert" wrap="none" anchor="ctr"/>
          <a:lstStyle/>
          <a:p>
            <a:pPr eaLnBrk="0" hangingPunct="0"/>
            <a:r>
              <a:rPr lang="en-AU" sz="2200"/>
              <a:t>Real</a:t>
            </a:r>
          </a:p>
          <a:p>
            <a:pPr eaLnBrk="0" hangingPunct="0"/>
            <a:r>
              <a:rPr lang="en-AU" sz="2200"/>
              <a:t>Data</a:t>
            </a:r>
            <a:endParaRPr lang="en-AU" sz="2400"/>
          </a:p>
        </p:txBody>
      </p:sp>
      <p:sp>
        <p:nvSpPr>
          <p:cNvPr id="40969" name="AutoShape 6"/>
          <p:cNvSpPr>
            <a:spLocks noChangeArrowheads="1"/>
          </p:cNvSpPr>
          <p:nvPr/>
        </p:nvSpPr>
        <p:spPr bwMode="auto">
          <a:xfrm rot="5391873">
            <a:off x="2901156" y="3769519"/>
            <a:ext cx="1298575" cy="1481138"/>
          </a:xfrm>
          <a:prstGeom prst="rtTriangle">
            <a:avLst/>
          </a:prstGeom>
          <a:solidFill>
            <a:srgbClr val="78A22F"/>
          </a:solidFill>
          <a:ln w="12700">
            <a:solidFill>
              <a:schemeClr val="tx1"/>
            </a:solidFill>
            <a:miter lim="800000"/>
            <a:headEnd/>
            <a:tailEnd/>
          </a:ln>
        </p:spPr>
        <p:txBody>
          <a:bodyPr rot="10800000" vert="eaVert" wrap="none" anchor="ctr"/>
          <a:lstStyle/>
          <a:p>
            <a:pPr eaLnBrk="0" hangingPunct="0"/>
            <a:r>
              <a:rPr lang="en-AU" sz="2400"/>
              <a:t>S1</a:t>
            </a:r>
          </a:p>
        </p:txBody>
      </p:sp>
      <p:sp>
        <p:nvSpPr>
          <p:cNvPr id="40970" name="AutoShape 7"/>
          <p:cNvSpPr>
            <a:spLocks noChangeArrowheads="1"/>
          </p:cNvSpPr>
          <p:nvPr/>
        </p:nvSpPr>
        <p:spPr bwMode="auto">
          <a:xfrm rot="5391873">
            <a:off x="4906962" y="3744913"/>
            <a:ext cx="1292225" cy="1524000"/>
          </a:xfrm>
          <a:prstGeom prst="rtTriangle">
            <a:avLst/>
          </a:prstGeom>
          <a:solidFill>
            <a:srgbClr val="78A22F"/>
          </a:solidFill>
          <a:ln w="12700">
            <a:solidFill>
              <a:schemeClr val="tx1"/>
            </a:solidFill>
            <a:miter lim="800000"/>
            <a:headEnd/>
            <a:tailEnd/>
          </a:ln>
        </p:spPr>
        <p:txBody>
          <a:bodyPr rot="10800000" vert="eaVert" wrap="none" anchor="ctr"/>
          <a:lstStyle/>
          <a:p>
            <a:pPr eaLnBrk="0" hangingPunct="0"/>
            <a:r>
              <a:rPr lang="en-AU" sz="2400"/>
              <a:t>S2</a:t>
            </a:r>
          </a:p>
        </p:txBody>
      </p:sp>
      <p:sp>
        <p:nvSpPr>
          <p:cNvPr id="40971" name="Text Box 8"/>
          <p:cNvSpPr txBox="1">
            <a:spLocks noChangeArrowheads="1"/>
          </p:cNvSpPr>
          <p:nvPr/>
        </p:nvSpPr>
        <p:spPr bwMode="auto">
          <a:xfrm>
            <a:off x="600075" y="5149744"/>
            <a:ext cx="8229600" cy="1014412"/>
          </a:xfrm>
          <a:prstGeom prst="rect">
            <a:avLst/>
          </a:prstGeom>
          <a:noFill/>
          <a:ln w="12700">
            <a:noFill/>
            <a:miter lim="800000"/>
            <a:headEnd/>
            <a:tailEnd/>
          </a:ln>
        </p:spPr>
        <p:txBody>
          <a:bodyPr>
            <a:spAutoFit/>
          </a:bodyPr>
          <a:lstStyle/>
          <a:p>
            <a:pPr eaLnBrk="0" hangingPunct="0">
              <a:spcBef>
                <a:spcPct val="50000"/>
              </a:spcBef>
            </a:pPr>
            <a:r>
              <a:rPr lang="en-AU" sz="2000" dirty="0">
                <a:solidFill>
                  <a:schemeClr val="accent2"/>
                </a:solidFill>
              </a:rPr>
              <a:t>Simulated triangles cannot be distinguished from real data</a:t>
            </a:r>
            <a:r>
              <a:rPr lang="en-US" sz="2000" dirty="0">
                <a:solidFill>
                  <a:schemeClr val="accent2"/>
                </a:solidFill>
              </a:rPr>
              <a:t> – similar trends, trend changes in same periods, same amount of random variation about trends</a:t>
            </a:r>
            <a:endParaRPr lang="en-AU" sz="2000" dirty="0">
              <a:solidFill>
                <a:schemeClr val="accent2"/>
              </a:solidFill>
            </a:endParaRPr>
          </a:p>
        </p:txBody>
      </p:sp>
      <p:sp>
        <p:nvSpPr>
          <p:cNvPr id="40972" name="Line 9"/>
          <p:cNvSpPr>
            <a:spLocks noChangeShapeType="1"/>
          </p:cNvSpPr>
          <p:nvPr/>
        </p:nvSpPr>
        <p:spPr bwMode="auto">
          <a:xfrm>
            <a:off x="5400675" y="2794000"/>
            <a:ext cx="0" cy="762000"/>
          </a:xfrm>
          <a:prstGeom prst="line">
            <a:avLst/>
          </a:prstGeom>
          <a:noFill/>
          <a:ln w="12700">
            <a:solidFill>
              <a:schemeClr val="tx1"/>
            </a:solidFill>
            <a:round/>
            <a:headEnd/>
            <a:tailEnd type="triangle" w="med" len="med"/>
          </a:ln>
        </p:spPr>
        <p:txBody>
          <a:bodyPr wrap="none" anchor="ctr"/>
          <a:lstStyle/>
          <a:p>
            <a:endParaRPr lang="en-US"/>
          </a:p>
        </p:txBody>
      </p:sp>
      <p:sp>
        <p:nvSpPr>
          <p:cNvPr id="40973" name="AutoShape 10"/>
          <p:cNvSpPr>
            <a:spLocks noChangeArrowheads="1"/>
          </p:cNvSpPr>
          <p:nvPr/>
        </p:nvSpPr>
        <p:spPr bwMode="auto">
          <a:xfrm rot="5391873">
            <a:off x="7345362" y="2220913"/>
            <a:ext cx="1292225" cy="1524000"/>
          </a:xfrm>
          <a:prstGeom prst="rtTriangle">
            <a:avLst/>
          </a:prstGeom>
          <a:solidFill>
            <a:srgbClr val="78A22F"/>
          </a:solidFill>
          <a:ln w="12700">
            <a:solidFill>
              <a:schemeClr val="tx1"/>
            </a:solidFill>
            <a:miter lim="800000"/>
            <a:headEnd/>
            <a:tailEnd/>
          </a:ln>
        </p:spPr>
        <p:txBody>
          <a:bodyPr rot="10800000" vert="eaVert" wrap="none" anchor="ctr"/>
          <a:lstStyle/>
          <a:p>
            <a:pPr eaLnBrk="0" hangingPunct="0"/>
            <a:r>
              <a:rPr lang="en-AU" sz="2400"/>
              <a:t>S</a:t>
            </a:r>
            <a:r>
              <a:rPr lang="en-US" sz="2400"/>
              <a:t>3</a:t>
            </a:r>
            <a:endParaRPr lang="en-AU" sz="2400"/>
          </a:p>
        </p:txBody>
      </p:sp>
      <p:sp>
        <p:nvSpPr>
          <p:cNvPr id="40974" name="Line 11"/>
          <p:cNvSpPr>
            <a:spLocks noChangeShapeType="1"/>
          </p:cNvSpPr>
          <p:nvPr/>
        </p:nvSpPr>
        <p:spPr bwMode="auto">
          <a:xfrm flipH="1" flipV="1">
            <a:off x="7915275" y="3251200"/>
            <a:ext cx="228600" cy="533400"/>
          </a:xfrm>
          <a:prstGeom prst="line">
            <a:avLst/>
          </a:prstGeom>
          <a:noFill/>
          <a:ln w="12700">
            <a:solidFill>
              <a:schemeClr val="tx1"/>
            </a:solidFill>
            <a:round/>
            <a:headEnd/>
            <a:tailEnd type="triangle" w="med" len="med"/>
          </a:ln>
        </p:spPr>
        <p:txBody>
          <a:bodyPr wrap="none" anchor="ctr"/>
          <a:lstStyle/>
          <a:p>
            <a:endParaRPr lang="en-US"/>
          </a:p>
        </p:txBody>
      </p:sp>
      <p:sp>
        <p:nvSpPr>
          <p:cNvPr id="40975" name="Text Box 12"/>
          <p:cNvSpPr txBox="1">
            <a:spLocks noChangeArrowheads="1"/>
          </p:cNvSpPr>
          <p:nvPr/>
        </p:nvSpPr>
        <p:spPr bwMode="auto">
          <a:xfrm>
            <a:off x="7000875" y="5003800"/>
            <a:ext cx="1905000" cy="457200"/>
          </a:xfrm>
          <a:prstGeom prst="rect">
            <a:avLst/>
          </a:prstGeom>
          <a:noFill/>
          <a:ln w="12700">
            <a:noFill/>
            <a:miter lim="800000"/>
            <a:headEnd/>
            <a:tailEnd/>
          </a:ln>
        </p:spPr>
        <p:txBody>
          <a:bodyPr>
            <a:spAutoFit/>
          </a:bodyPr>
          <a:lstStyle/>
          <a:p>
            <a:pPr eaLnBrk="0" hangingPunct="0">
              <a:spcBef>
                <a:spcPct val="50000"/>
              </a:spcBef>
            </a:pPr>
            <a:endParaRPr lang="en-US" sz="2400"/>
          </a:p>
        </p:txBody>
      </p:sp>
      <p:sp>
        <p:nvSpPr>
          <p:cNvPr id="40976" name="Text Box 15"/>
          <p:cNvSpPr txBox="1">
            <a:spLocks noChangeArrowheads="1"/>
          </p:cNvSpPr>
          <p:nvPr/>
        </p:nvSpPr>
        <p:spPr bwMode="auto">
          <a:xfrm>
            <a:off x="3944938" y="5913913"/>
            <a:ext cx="4953000" cy="469900"/>
          </a:xfrm>
          <a:prstGeom prst="rect">
            <a:avLst/>
          </a:prstGeom>
          <a:noFill/>
          <a:ln w="12700">
            <a:solidFill>
              <a:schemeClr val="tx1"/>
            </a:solidFill>
            <a:miter lim="800000"/>
            <a:headEnd/>
            <a:tailEnd/>
          </a:ln>
        </p:spPr>
        <p:txBody>
          <a:bodyPr>
            <a:spAutoFit/>
          </a:bodyPr>
          <a:lstStyle/>
          <a:p>
            <a:pPr eaLnBrk="0" hangingPunct="0">
              <a:spcBef>
                <a:spcPct val="50000"/>
              </a:spcBef>
            </a:pPr>
            <a:r>
              <a:rPr lang="en-AU" sz="1700" b="1" i="1" u="sng" dirty="0">
                <a:solidFill>
                  <a:schemeClr val="accent2"/>
                </a:solidFill>
                <a:cs typeface="Arial" charset="0"/>
              </a:rPr>
              <a:t>Models project past volatility into the future</a:t>
            </a:r>
            <a:r>
              <a:rPr lang="en-AU" sz="2400" dirty="0">
                <a:solidFill>
                  <a:schemeClr val="accent2"/>
                </a:solidFill>
              </a:rPr>
              <a:t> </a:t>
            </a:r>
          </a:p>
        </p:txBody>
      </p:sp>
      <p:sp>
        <p:nvSpPr>
          <p:cNvPr id="21" name="Text Box 5"/>
          <p:cNvSpPr txBox="1">
            <a:spLocks noChangeArrowheads="1"/>
          </p:cNvSpPr>
          <p:nvPr/>
        </p:nvSpPr>
        <p:spPr bwMode="auto">
          <a:xfrm>
            <a:off x="349250" y="2284413"/>
            <a:ext cx="1223963" cy="1311275"/>
          </a:xfrm>
          <a:prstGeom prst="rect">
            <a:avLst/>
          </a:prstGeom>
          <a:noFill/>
          <a:ln w="9525" algn="ctr">
            <a:noFill/>
            <a:miter lim="800000"/>
            <a:headEnd/>
            <a:tailEnd/>
          </a:ln>
        </p:spPr>
        <p:txBody>
          <a:bodyPr>
            <a:spAutoFit/>
          </a:bodyPr>
          <a:lstStyle/>
          <a:p>
            <a:pPr>
              <a:spcBef>
                <a:spcPct val="50000"/>
              </a:spcBef>
            </a:pPr>
            <a:r>
              <a:rPr lang="en-US" sz="2000" i="1">
                <a:solidFill>
                  <a:schemeClr val="accent2"/>
                </a:solidFill>
              </a:rPr>
              <a:t>Trends+ variationabout trends</a:t>
            </a:r>
          </a:p>
        </p:txBody>
      </p:sp>
      <p:sp>
        <p:nvSpPr>
          <p:cNvPr id="19" name="AutoShape 3"/>
          <p:cNvSpPr>
            <a:spLocks noChangeArrowheads="1"/>
          </p:cNvSpPr>
          <p:nvPr/>
        </p:nvSpPr>
        <p:spPr bwMode="auto">
          <a:xfrm rot="-5400000">
            <a:off x="1105693" y="3148807"/>
            <a:ext cx="144463" cy="1295400"/>
          </a:xfrm>
          <a:prstGeom prst="downArrow">
            <a:avLst>
              <a:gd name="adj1" fmla="val 50000"/>
              <a:gd name="adj2" fmla="val 224175"/>
            </a:avLst>
          </a:prstGeom>
          <a:solidFill>
            <a:srgbClr val="E20177"/>
          </a:solidFill>
          <a:ln w="9525" algn="ctr">
            <a:solidFill>
              <a:schemeClr val="tx1"/>
            </a:solidFill>
            <a:miter lim="800000"/>
            <a:headEnd/>
            <a:tailEnd/>
          </a:ln>
        </p:spPr>
        <p:txBody>
          <a:bodyPr wrap="none" anchor="ctr">
            <a:spAutoFit/>
          </a:bodyPr>
          <a:lstStyle/>
          <a:p>
            <a:endParaRPr lang="en-US"/>
          </a:p>
        </p:txBody>
      </p:sp>
      <p:sp>
        <p:nvSpPr>
          <p:cNvPr id="20" name="AutoShape 4"/>
          <p:cNvSpPr>
            <a:spLocks noChangeArrowheads="1"/>
          </p:cNvSpPr>
          <p:nvPr/>
        </p:nvSpPr>
        <p:spPr bwMode="auto">
          <a:xfrm rot="-2700000">
            <a:off x="889000" y="3654425"/>
            <a:ext cx="144463" cy="1295400"/>
          </a:xfrm>
          <a:prstGeom prst="downArrow">
            <a:avLst>
              <a:gd name="adj1" fmla="val 50000"/>
              <a:gd name="adj2" fmla="val 224175"/>
            </a:avLst>
          </a:prstGeom>
          <a:solidFill>
            <a:srgbClr val="E20177">
              <a:alpha val="59999"/>
            </a:srgbClr>
          </a:solidFill>
          <a:ln w="9525" algn="ctr">
            <a:solidFill>
              <a:schemeClr val="tx1"/>
            </a:solidFill>
            <a:miter lim="800000"/>
            <a:headEnd/>
            <a:tailEnd/>
          </a:ln>
        </p:spPr>
        <p:txBody>
          <a:bodyPr wrap="none" anchor="ctr">
            <a:spAutoFit/>
          </a:bodyPr>
          <a:lstStyle/>
          <a:p>
            <a:endParaRPr lang="en-US"/>
          </a:p>
        </p:txBody>
      </p:sp>
      <p:sp>
        <p:nvSpPr>
          <p:cNvPr id="18" name="AutoShape 2"/>
          <p:cNvSpPr>
            <a:spLocks noChangeArrowheads="1"/>
          </p:cNvSpPr>
          <p:nvPr/>
        </p:nvSpPr>
        <p:spPr bwMode="auto">
          <a:xfrm>
            <a:off x="385763" y="3868738"/>
            <a:ext cx="144462" cy="1295400"/>
          </a:xfrm>
          <a:prstGeom prst="downArrow">
            <a:avLst>
              <a:gd name="adj1" fmla="val 50000"/>
              <a:gd name="adj2" fmla="val 224177"/>
            </a:avLst>
          </a:prstGeom>
          <a:solidFill>
            <a:srgbClr val="E20177"/>
          </a:solidFill>
          <a:ln w="9525" algn="ctr">
            <a:solidFill>
              <a:schemeClr val="tx1"/>
            </a:solidFill>
            <a:miter lim="800000"/>
            <a:headEnd/>
            <a:tailEnd/>
          </a:ln>
        </p:spPr>
        <p:txBody>
          <a:bodyPr wrap="none" anchor="ctr">
            <a:spAutoFit/>
          </a:bodyPr>
          <a:lstStyle/>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up)">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left)">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9" grpId="0" animBg="1"/>
      <p:bldP spid="20" grpId="0" animBg="1"/>
      <p:bldP spid="1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AU" smtClean="0"/>
              <a:t>Dataset ABC: The PTF model</a:t>
            </a:r>
          </a:p>
        </p:txBody>
      </p:sp>
      <p:pic>
        <p:nvPicPr>
          <p:cNvPr id="41987" name="Picture 9"/>
          <p:cNvPicPr>
            <a:picLocks noGrp="1" noChangeAspect="1" noChangeArrowheads="1"/>
          </p:cNvPicPr>
          <p:nvPr>
            <p:ph idx="1"/>
          </p:nvPr>
        </p:nvPicPr>
        <p:blipFill>
          <a:blip r:embed="rId2" cstate="print"/>
          <a:srcRect/>
          <a:stretch>
            <a:fillRect/>
          </a:stretch>
        </p:blipFill>
        <p:spPr>
          <a:xfrm>
            <a:off x="1136650" y="2205038"/>
            <a:ext cx="7648575" cy="3946525"/>
          </a:xfrm>
          <a:noFill/>
        </p:spPr>
      </p:pic>
      <p:sp>
        <p:nvSpPr>
          <p:cNvPr id="4" name="Slide Number Placeholder 3"/>
          <p:cNvSpPr>
            <a:spLocks noGrp="1"/>
          </p:cNvSpPr>
          <p:nvPr>
            <p:ph type="sldNum" sz="quarter" idx="10"/>
          </p:nvPr>
        </p:nvSpPr>
        <p:spPr/>
        <p:txBody>
          <a:bodyPr/>
          <a:lstStyle/>
          <a:p>
            <a:pPr>
              <a:defRPr/>
            </a:pPr>
            <a:fld id="{39B729C9-9DF7-45F0-BF9F-3A885F65C7A8}" type="slidenum">
              <a:rPr lang="en-US" smtClean="0"/>
              <a:pPr>
                <a:defRPr/>
              </a:pPr>
              <a:t>38</a:t>
            </a:fld>
            <a:endParaRPr lang="en-US"/>
          </a:p>
        </p:txBody>
      </p:sp>
      <p:sp>
        <p:nvSpPr>
          <p:cNvPr id="41990" name="TextBox 6"/>
          <p:cNvSpPr txBox="1">
            <a:spLocks noChangeArrowheads="1"/>
          </p:cNvSpPr>
          <p:nvPr/>
        </p:nvSpPr>
        <p:spPr bwMode="auto">
          <a:xfrm>
            <a:off x="1568450" y="6237288"/>
            <a:ext cx="3852863" cy="369887"/>
          </a:xfrm>
          <a:prstGeom prst="rect">
            <a:avLst/>
          </a:prstGeom>
          <a:noFill/>
          <a:ln w="9525">
            <a:noFill/>
            <a:miter lim="800000"/>
            <a:headEnd/>
            <a:tailEnd/>
          </a:ln>
        </p:spPr>
        <p:txBody>
          <a:bodyPr>
            <a:spAutoFit/>
          </a:bodyPr>
          <a:lstStyle/>
          <a:p>
            <a:r>
              <a:rPr lang="en-US"/>
              <a:t>Note major calendar year trend shift</a:t>
            </a:r>
          </a:p>
        </p:txBody>
      </p:sp>
      <p:sp>
        <p:nvSpPr>
          <p:cNvPr id="41991" name="TextBox 9"/>
          <p:cNvSpPr txBox="1">
            <a:spLocks noChangeArrowheads="1"/>
          </p:cNvSpPr>
          <p:nvPr/>
        </p:nvSpPr>
        <p:spPr bwMode="auto">
          <a:xfrm>
            <a:off x="1423988" y="1341438"/>
            <a:ext cx="6553200" cy="922337"/>
          </a:xfrm>
          <a:prstGeom prst="rect">
            <a:avLst/>
          </a:prstGeom>
          <a:noFill/>
          <a:ln w="9525">
            <a:noFill/>
            <a:miter lim="800000"/>
            <a:headEnd/>
            <a:tailEnd/>
          </a:ln>
        </p:spPr>
        <p:txBody>
          <a:bodyPr>
            <a:spAutoFit/>
          </a:bodyPr>
          <a:lstStyle/>
          <a:p>
            <a:r>
              <a:rPr lang="en-US"/>
              <a:t>The optimal PTF identified model. Note the model fits a normal distribution to each cell. The means are related via the trend structure.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smtClean="0"/>
              <a:t>Summary- Tomorrow E06 on SII and IFRS4 metrics</a:t>
            </a:r>
          </a:p>
        </p:txBody>
      </p:sp>
      <p:sp>
        <p:nvSpPr>
          <p:cNvPr id="20483" name="Content Placeholder 2"/>
          <p:cNvSpPr>
            <a:spLocks noGrp="1"/>
          </p:cNvSpPr>
          <p:nvPr>
            <p:ph idx="1"/>
          </p:nvPr>
        </p:nvSpPr>
        <p:spPr>
          <a:xfrm>
            <a:off x="560388" y="1700213"/>
            <a:ext cx="9001125" cy="4784725"/>
          </a:xfrm>
        </p:spPr>
        <p:txBody>
          <a:bodyPr/>
          <a:lstStyle/>
          <a:p>
            <a:r>
              <a:rPr lang="en-US" sz="2200" smtClean="0"/>
              <a:t>Two LOBs written by the same company rarely have the same trend structure (including in the calendar year direction) and often process (volatility) correlation is either zero or very low. Reserve distribution correlation is often zero and if significant quite low.</a:t>
            </a:r>
          </a:p>
          <a:p>
            <a:r>
              <a:rPr lang="en-US" sz="2200" smtClean="0"/>
              <a:t>No two companies are the same in respect of trend structure, and process (volatility) correlation is often zero (for the ‘same’ LOB).</a:t>
            </a:r>
          </a:p>
          <a:p>
            <a:r>
              <a:rPr lang="en-US" sz="2200" smtClean="0"/>
              <a:t>No company is the same as the industry, unless it is a very large proportion of the industry.</a:t>
            </a:r>
          </a:p>
          <a:p>
            <a:endParaRPr lang="en-US" sz="2200" smtClean="0"/>
          </a:p>
          <a:p>
            <a:r>
              <a:rPr lang="en-US" sz="2200" b="1" smtClean="0"/>
              <a:t>All the above are demonstrated with real life data</a:t>
            </a:r>
            <a:r>
              <a:rPr lang="en-US" sz="2200" smtClean="0"/>
              <a:t>.</a:t>
            </a:r>
          </a:p>
        </p:txBody>
      </p:sp>
      <p:sp>
        <p:nvSpPr>
          <p:cNvPr id="4" name="Slide Number Placeholder 3"/>
          <p:cNvSpPr>
            <a:spLocks noGrp="1"/>
          </p:cNvSpPr>
          <p:nvPr>
            <p:ph type="sldNum" sz="quarter" idx="10"/>
          </p:nvPr>
        </p:nvSpPr>
        <p:spPr/>
        <p:txBody>
          <a:bodyPr/>
          <a:lstStyle/>
          <a:p>
            <a:pPr>
              <a:defRPr/>
            </a:pPr>
            <a:fld id="{CD3D0CBF-C322-4A94-9D05-FA51389CAC92}"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pPr eaLnBrk="1" hangingPunct="1"/>
            <a:r>
              <a:rPr lang="en-GB" smtClean="0"/>
              <a:t>Dataset ABC</a:t>
            </a:r>
            <a:endParaRPr lang="en-US" smtClean="0"/>
          </a:p>
        </p:txBody>
      </p:sp>
      <p:sp>
        <p:nvSpPr>
          <p:cNvPr id="43011" name="Content Placeholder 2"/>
          <p:cNvSpPr>
            <a:spLocks noGrp="1"/>
          </p:cNvSpPr>
          <p:nvPr>
            <p:ph idx="1"/>
          </p:nvPr>
        </p:nvSpPr>
        <p:spPr>
          <a:xfrm>
            <a:off x="550863" y="1484313"/>
            <a:ext cx="9001125" cy="1296987"/>
          </a:xfrm>
        </p:spPr>
        <p:txBody>
          <a:bodyPr/>
          <a:lstStyle/>
          <a:p>
            <a:pPr eaLnBrk="1" hangingPunct="1"/>
            <a:r>
              <a:rPr lang="en-US" smtClean="0"/>
              <a:t>As you move down the accident years the “kick-up” is one development period earlier</a:t>
            </a:r>
            <a:endParaRPr lang="en-GB" smtClean="0"/>
          </a:p>
          <a:p>
            <a:pPr eaLnBrk="1" hangingPunct="1"/>
            <a:r>
              <a:rPr lang="en-US" smtClean="0"/>
              <a:t>Real data satisfies axiomatic trend properties</a:t>
            </a:r>
            <a:r>
              <a:rPr lang="en-GB" smtClean="0"/>
              <a:t>.</a:t>
            </a:r>
            <a:endParaRPr lang="en-US" smtClean="0"/>
          </a:p>
          <a:p>
            <a:pPr eaLnBrk="1" hangingPunct="1"/>
            <a:endParaRPr lang="en-US"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6AADAA8A-1F03-42AD-9C0B-E062406ECB21}" type="slidenum">
              <a:rPr lang="en-US" smtClean="0"/>
              <a:pPr fontAlgn="base">
                <a:spcBef>
                  <a:spcPct val="0"/>
                </a:spcBef>
                <a:spcAft>
                  <a:spcPct val="0"/>
                </a:spcAft>
                <a:defRPr/>
              </a:pPr>
              <a:t>39</a:t>
            </a:fld>
            <a:endParaRPr lang="en-US" smtClean="0"/>
          </a:p>
        </p:txBody>
      </p:sp>
      <p:pic>
        <p:nvPicPr>
          <p:cNvPr id="43014" name="Picture 2"/>
          <p:cNvPicPr>
            <a:picLocks noChangeAspect="1" noChangeArrowheads="1"/>
          </p:cNvPicPr>
          <p:nvPr/>
        </p:nvPicPr>
        <p:blipFill>
          <a:blip r:embed="rId2" cstate="print"/>
          <a:srcRect/>
          <a:stretch>
            <a:fillRect/>
          </a:stretch>
        </p:blipFill>
        <p:spPr bwMode="auto">
          <a:xfrm>
            <a:off x="1497013" y="2781300"/>
            <a:ext cx="6769100" cy="36528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US" smtClean="0"/>
              <a:t>Dataet ABC</a:t>
            </a:r>
            <a:br>
              <a:rPr lang="en-US" smtClean="0"/>
            </a:br>
            <a:r>
              <a:rPr lang="en-US" smtClean="0"/>
              <a:t>PTF-Calendar Year Trends</a:t>
            </a:r>
          </a:p>
        </p:txBody>
      </p:sp>
      <p:sp>
        <p:nvSpPr>
          <p:cNvPr id="44035" name="Content Placeholder 2"/>
          <p:cNvSpPr>
            <a:spLocks noGrp="1"/>
          </p:cNvSpPr>
          <p:nvPr>
            <p:ph idx="1"/>
          </p:nvPr>
        </p:nvSpPr>
        <p:spPr>
          <a:xfrm>
            <a:off x="550863" y="1484313"/>
            <a:ext cx="9001125" cy="431800"/>
          </a:xfrm>
        </p:spPr>
        <p:txBody>
          <a:bodyPr/>
          <a:lstStyle/>
          <a:p>
            <a:pPr eaLnBrk="1" hangingPunct="1">
              <a:buFont typeface="Arial" charset="0"/>
              <a:buNone/>
            </a:pPr>
            <a:r>
              <a:rPr lang="en-US" b="1" smtClean="0">
                <a:solidFill>
                  <a:schemeClr val="accent1"/>
                </a:solidFill>
              </a:rPr>
              <a:t>Have control on future assumptions</a:t>
            </a:r>
            <a:endParaRPr lang="en-GB" b="1" smtClean="0">
              <a:solidFill>
                <a:schemeClr val="accent1"/>
              </a:solidFill>
            </a:endParaRP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1147B890-C665-4136-AC13-F8D4A7A85F20}" type="slidenum">
              <a:rPr lang="en-US" smtClean="0"/>
              <a:pPr fontAlgn="base">
                <a:spcBef>
                  <a:spcPct val="0"/>
                </a:spcBef>
                <a:spcAft>
                  <a:spcPct val="0"/>
                </a:spcAft>
                <a:defRPr/>
              </a:pPr>
              <a:t>40</a:t>
            </a:fld>
            <a:endParaRPr lang="en-US" smtClean="0"/>
          </a:p>
        </p:txBody>
      </p:sp>
      <p:pic>
        <p:nvPicPr>
          <p:cNvPr id="44038" name="Picture 2"/>
          <p:cNvPicPr>
            <a:picLocks noChangeAspect="1" noChangeArrowheads="1"/>
          </p:cNvPicPr>
          <p:nvPr/>
        </p:nvPicPr>
        <p:blipFill>
          <a:blip r:embed="rId2" cstate="print"/>
          <a:srcRect/>
          <a:stretch>
            <a:fillRect/>
          </a:stretch>
        </p:blipFill>
        <p:spPr bwMode="auto">
          <a:xfrm>
            <a:off x="1136650" y="1989138"/>
            <a:ext cx="7640638" cy="4437062"/>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pPr eaLnBrk="1" hangingPunct="1"/>
            <a:r>
              <a:rPr lang="en-US" sz="2000" smtClean="0"/>
              <a:t>Dataset ABC: Three simulated triangles from the fitted model, and the real data triangle? Which is real data?</a:t>
            </a:r>
          </a:p>
        </p:txBody>
      </p:sp>
      <p:pic>
        <p:nvPicPr>
          <p:cNvPr id="45059" name="Picture 5"/>
          <p:cNvPicPr>
            <a:picLocks noGrp="1" noChangeAspect="1" noChangeArrowheads="1"/>
          </p:cNvPicPr>
          <p:nvPr>
            <p:ph idx="1"/>
          </p:nvPr>
        </p:nvPicPr>
        <p:blipFill>
          <a:blip r:embed="rId2" cstate="print"/>
          <a:srcRect/>
          <a:stretch>
            <a:fillRect/>
          </a:stretch>
        </p:blipFill>
        <p:spPr>
          <a:xfrm>
            <a:off x="1208088" y="1484313"/>
            <a:ext cx="3716337" cy="2674937"/>
          </a:xfrm>
          <a:noFill/>
        </p:spPr>
      </p:pic>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3F161980-A487-4BFA-8020-24496A5C6BFC}" type="slidenum">
              <a:rPr lang="en-US" smtClean="0"/>
              <a:pPr fontAlgn="base">
                <a:spcBef>
                  <a:spcPct val="0"/>
                </a:spcBef>
                <a:spcAft>
                  <a:spcPct val="0"/>
                </a:spcAft>
                <a:defRPr/>
              </a:pPr>
              <a:t>41</a:t>
            </a:fld>
            <a:endParaRPr lang="en-US" smtClean="0"/>
          </a:p>
        </p:txBody>
      </p:sp>
      <p:pic>
        <p:nvPicPr>
          <p:cNvPr id="45062" name="Picture 6"/>
          <p:cNvPicPr>
            <a:picLocks noChangeAspect="1" noChangeArrowheads="1"/>
          </p:cNvPicPr>
          <p:nvPr/>
        </p:nvPicPr>
        <p:blipFill>
          <a:blip r:embed="rId3" cstate="print"/>
          <a:srcRect/>
          <a:stretch>
            <a:fillRect/>
          </a:stretch>
        </p:blipFill>
        <p:spPr bwMode="auto">
          <a:xfrm>
            <a:off x="4881563" y="1484313"/>
            <a:ext cx="3573462" cy="2646362"/>
          </a:xfrm>
          <a:prstGeom prst="rect">
            <a:avLst/>
          </a:prstGeom>
          <a:noFill/>
          <a:ln w="9525" algn="ctr">
            <a:noFill/>
            <a:miter lim="800000"/>
            <a:headEnd/>
            <a:tailEnd/>
          </a:ln>
        </p:spPr>
      </p:pic>
      <p:pic>
        <p:nvPicPr>
          <p:cNvPr id="45063" name="Picture 7"/>
          <p:cNvPicPr>
            <a:picLocks noChangeAspect="1" noChangeArrowheads="1"/>
          </p:cNvPicPr>
          <p:nvPr/>
        </p:nvPicPr>
        <p:blipFill>
          <a:blip r:embed="rId4" cstate="print"/>
          <a:srcRect/>
          <a:stretch>
            <a:fillRect/>
          </a:stretch>
        </p:blipFill>
        <p:spPr bwMode="auto">
          <a:xfrm>
            <a:off x="1208088" y="4149725"/>
            <a:ext cx="3662362" cy="2374900"/>
          </a:xfrm>
          <a:prstGeom prst="rect">
            <a:avLst/>
          </a:prstGeom>
          <a:noFill/>
          <a:ln w="9525" algn="ctr">
            <a:noFill/>
            <a:miter lim="800000"/>
            <a:headEnd/>
            <a:tailEnd/>
          </a:ln>
        </p:spPr>
      </p:pic>
      <p:pic>
        <p:nvPicPr>
          <p:cNvPr id="45064" name="Picture 8"/>
          <p:cNvPicPr>
            <a:picLocks noChangeAspect="1" noChangeArrowheads="1"/>
          </p:cNvPicPr>
          <p:nvPr/>
        </p:nvPicPr>
        <p:blipFill>
          <a:blip r:embed="rId5" cstate="print"/>
          <a:srcRect/>
          <a:stretch>
            <a:fillRect/>
          </a:stretch>
        </p:blipFill>
        <p:spPr bwMode="auto">
          <a:xfrm>
            <a:off x="4808538" y="4076700"/>
            <a:ext cx="3686175" cy="243522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0" y="260350"/>
            <a:ext cx="9551988" cy="1296988"/>
          </a:xfrm>
        </p:spPr>
        <p:txBody>
          <a:bodyPr/>
          <a:lstStyle/>
          <a:p>
            <a:r>
              <a:rPr lang="en-US" sz="2400" smtClean="0"/>
              <a:t> </a:t>
            </a:r>
            <a:r>
              <a:rPr lang="en-US" sz="1400" smtClean="0"/>
              <a:t>Dataset ABC: Three simulated, one real. Residuals of fitting only one parameter in each direction.  Which is the real data? Simulated triangles have the same statistical features as the real data! We will use Bootstrap technique later to do same thing. </a:t>
            </a:r>
          </a:p>
        </p:txBody>
      </p:sp>
      <p:pic>
        <p:nvPicPr>
          <p:cNvPr id="46083" name="Picture 3"/>
          <p:cNvPicPr>
            <a:picLocks noGrp="1" noChangeAspect="1" noChangeArrowheads="1"/>
          </p:cNvPicPr>
          <p:nvPr>
            <p:ph idx="1"/>
          </p:nvPr>
        </p:nvPicPr>
        <p:blipFill>
          <a:blip r:embed="rId2" cstate="print"/>
          <a:srcRect/>
          <a:stretch>
            <a:fillRect/>
          </a:stretch>
        </p:blipFill>
        <p:spPr>
          <a:xfrm>
            <a:off x="1497013" y="1700213"/>
            <a:ext cx="3398837" cy="2614612"/>
          </a:xfrm>
          <a:noFill/>
        </p:spPr>
      </p:pic>
      <p:sp>
        <p:nvSpPr>
          <p:cNvPr id="4" name="Slide Number Placeholder 3"/>
          <p:cNvSpPr>
            <a:spLocks noGrp="1"/>
          </p:cNvSpPr>
          <p:nvPr>
            <p:ph type="sldNum" sz="quarter" idx="10"/>
          </p:nvPr>
        </p:nvSpPr>
        <p:spPr/>
        <p:txBody>
          <a:bodyPr/>
          <a:lstStyle/>
          <a:p>
            <a:pPr>
              <a:defRPr/>
            </a:pPr>
            <a:fld id="{7B4FAE9B-7384-4D8A-B4FB-02C4D24F6B3A}" type="slidenum">
              <a:rPr lang="en-US" smtClean="0"/>
              <a:pPr>
                <a:defRPr/>
              </a:pPr>
              <a:t>42</a:t>
            </a:fld>
            <a:endParaRPr lang="en-US"/>
          </a:p>
        </p:txBody>
      </p:sp>
      <p:pic>
        <p:nvPicPr>
          <p:cNvPr id="46086" name="Picture 4"/>
          <p:cNvPicPr>
            <a:picLocks noChangeAspect="1" noChangeArrowheads="1"/>
          </p:cNvPicPr>
          <p:nvPr/>
        </p:nvPicPr>
        <p:blipFill>
          <a:blip r:embed="rId3" cstate="print"/>
          <a:srcRect/>
          <a:stretch>
            <a:fillRect/>
          </a:stretch>
        </p:blipFill>
        <p:spPr bwMode="auto">
          <a:xfrm>
            <a:off x="5024438" y="1700213"/>
            <a:ext cx="3370262" cy="2584450"/>
          </a:xfrm>
          <a:prstGeom prst="rect">
            <a:avLst/>
          </a:prstGeom>
          <a:noFill/>
          <a:ln w="9525" algn="ctr">
            <a:noFill/>
            <a:miter lim="800000"/>
            <a:headEnd/>
            <a:tailEnd/>
          </a:ln>
        </p:spPr>
      </p:pic>
      <p:pic>
        <p:nvPicPr>
          <p:cNvPr id="46087" name="Picture 5"/>
          <p:cNvPicPr>
            <a:picLocks noChangeAspect="1" noChangeArrowheads="1"/>
          </p:cNvPicPr>
          <p:nvPr/>
        </p:nvPicPr>
        <p:blipFill>
          <a:blip r:embed="rId4" cstate="print"/>
          <a:srcRect/>
          <a:stretch>
            <a:fillRect/>
          </a:stretch>
        </p:blipFill>
        <p:spPr bwMode="auto">
          <a:xfrm>
            <a:off x="1497013" y="4292600"/>
            <a:ext cx="3311525" cy="2205038"/>
          </a:xfrm>
          <a:prstGeom prst="rect">
            <a:avLst/>
          </a:prstGeom>
          <a:noFill/>
          <a:ln w="9525" algn="ctr">
            <a:noFill/>
            <a:miter lim="800000"/>
            <a:headEnd/>
            <a:tailEnd/>
          </a:ln>
        </p:spPr>
      </p:pic>
      <p:pic>
        <p:nvPicPr>
          <p:cNvPr id="46088" name="Picture 6"/>
          <p:cNvPicPr>
            <a:picLocks noChangeAspect="1" noChangeArrowheads="1"/>
          </p:cNvPicPr>
          <p:nvPr/>
        </p:nvPicPr>
        <p:blipFill>
          <a:blip r:embed="rId5" cstate="print"/>
          <a:srcRect/>
          <a:stretch>
            <a:fillRect/>
          </a:stretch>
        </p:blipFill>
        <p:spPr bwMode="auto">
          <a:xfrm>
            <a:off x="4953000" y="4221163"/>
            <a:ext cx="3398838" cy="2205037"/>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p:txBody>
          <a:bodyPr/>
          <a:lstStyle/>
          <a:p>
            <a:r>
              <a:rPr lang="en-US" sz="2400" smtClean="0"/>
              <a:t>Dataset ABC- Wtd Standardized Residuals of Mack method (CL link ratios)</a:t>
            </a:r>
          </a:p>
        </p:txBody>
      </p:sp>
      <p:pic>
        <p:nvPicPr>
          <p:cNvPr id="47107" name="Picture 3"/>
          <p:cNvPicPr>
            <a:picLocks noGrp="1" noChangeAspect="1" noChangeArrowheads="1"/>
          </p:cNvPicPr>
          <p:nvPr>
            <p:ph idx="1"/>
          </p:nvPr>
        </p:nvPicPr>
        <p:blipFill>
          <a:blip r:embed="rId2" cstate="print"/>
          <a:srcRect/>
          <a:stretch>
            <a:fillRect/>
          </a:stretch>
        </p:blipFill>
        <p:spPr>
          <a:xfrm>
            <a:off x="1998663" y="1857375"/>
            <a:ext cx="6105525" cy="4268788"/>
          </a:xfrm>
          <a:noFill/>
        </p:spPr>
      </p:pic>
      <p:sp>
        <p:nvSpPr>
          <p:cNvPr id="4" name="Slide Number Placeholder 3"/>
          <p:cNvSpPr>
            <a:spLocks noGrp="1"/>
          </p:cNvSpPr>
          <p:nvPr>
            <p:ph type="sldNum" sz="quarter" idx="10"/>
          </p:nvPr>
        </p:nvSpPr>
        <p:spPr/>
        <p:txBody>
          <a:bodyPr/>
          <a:lstStyle/>
          <a:p>
            <a:pPr>
              <a:defRPr/>
            </a:pPr>
            <a:fld id="{F35D5CC2-4031-4F98-A948-55332C59AC3E}" type="slidenum">
              <a:rPr lang="en-US" smtClean="0"/>
              <a:pPr>
                <a:defRPr/>
              </a:pPr>
              <a:t>43</a:t>
            </a:fld>
            <a:endParaRPr lang="en-US"/>
          </a:p>
        </p:txBody>
      </p:sp>
      <p:sp>
        <p:nvSpPr>
          <p:cNvPr id="47110" name="TextBox 5"/>
          <p:cNvSpPr txBox="1">
            <a:spLocks noChangeArrowheads="1"/>
          </p:cNvSpPr>
          <p:nvPr/>
        </p:nvSpPr>
        <p:spPr bwMode="auto">
          <a:xfrm>
            <a:off x="0" y="1628775"/>
            <a:ext cx="12061825" cy="646113"/>
          </a:xfrm>
          <a:prstGeom prst="rect">
            <a:avLst/>
          </a:prstGeom>
          <a:noFill/>
          <a:ln w="9525">
            <a:noFill/>
            <a:miter lim="800000"/>
            <a:headEnd/>
            <a:tailEnd/>
          </a:ln>
        </p:spPr>
        <p:txBody>
          <a:bodyPr>
            <a:spAutoFit/>
          </a:bodyPr>
          <a:lstStyle/>
          <a:p>
            <a:r>
              <a:rPr lang="en-US"/>
              <a:t>        It is impossible for any link ratio method including Mack (=CL ratios) to capture</a:t>
            </a:r>
          </a:p>
          <a:p>
            <a:r>
              <a:rPr lang="en-US"/>
              <a:t>        and describe trends in any direction, let alone the calendar years.</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pPr eaLnBrk="1" hangingPunct="1"/>
            <a:r>
              <a:rPr lang="en-GB" smtClean="0"/>
              <a:t>Dataset ABC</a:t>
            </a:r>
            <a:endParaRPr lang="en-US" smtClean="0"/>
          </a:p>
        </p:txBody>
      </p:sp>
      <p:sp>
        <p:nvSpPr>
          <p:cNvPr id="48131" name="Content Placeholder 2"/>
          <p:cNvSpPr>
            <a:spLocks noGrp="1"/>
          </p:cNvSpPr>
          <p:nvPr>
            <p:ph idx="1"/>
          </p:nvPr>
        </p:nvSpPr>
        <p:spPr>
          <a:xfrm>
            <a:off x="0" y="1052513"/>
            <a:ext cx="9705975" cy="1008062"/>
          </a:xfrm>
        </p:spPr>
        <p:txBody>
          <a:bodyPr/>
          <a:lstStyle/>
          <a:p>
            <a:pPr eaLnBrk="1" hangingPunct="1">
              <a:buFont typeface="Arial" charset="0"/>
              <a:buNone/>
            </a:pPr>
            <a:r>
              <a:rPr lang="en-US" smtClean="0"/>
              <a:t>	</a:t>
            </a:r>
            <a:r>
              <a:rPr lang="en-US" sz="1800" smtClean="0"/>
              <a:t>ELRF- Mack (volume weighted average link ratios) Residuals versus calendar year. Cannot capture calendar year trend structure. No control on assumptions going forward either, and averager calendar year trend captured cannot be discerned.</a:t>
            </a:r>
          </a:p>
          <a:p>
            <a:pPr eaLnBrk="1" hangingPunct="1">
              <a:buFont typeface="Arial" charset="0"/>
              <a:buNone/>
            </a:pPr>
            <a:r>
              <a:rPr lang="en-US" sz="1800" smtClean="0"/>
              <a:t>	</a:t>
            </a:r>
          </a:p>
          <a:p>
            <a:pPr eaLnBrk="1" hangingPunct="1">
              <a:buFont typeface="Arial" charset="0"/>
              <a:buNone/>
            </a:pPr>
            <a:endParaRPr lang="en-US" sz="1800" smtClean="0"/>
          </a:p>
          <a:p>
            <a:pPr eaLnBrk="1" hangingPunct="1">
              <a:buFont typeface="Arial" charset="0"/>
              <a:buNone/>
            </a:pPr>
            <a:endParaRPr lang="en-US" sz="1800"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D7278A39-3137-4820-A7BE-FB1A13FB5D07}" type="slidenum">
              <a:rPr lang="en-US" smtClean="0"/>
              <a:pPr fontAlgn="base">
                <a:spcBef>
                  <a:spcPct val="0"/>
                </a:spcBef>
                <a:spcAft>
                  <a:spcPct val="0"/>
                </a:spcAft>
                <a:defRPr/>
              </a:pPr>
              <a:t>44</a:t>
            </a:fld>
            <a:endParaRPr lang="en-US" smtClean="0"/>
          </a:p>
        </p:txBody>
      </p:sp>
      <p:pic>
        <p:nvPicPr>
          <p:cNvPr id="48134" name="Picture 2"/>
          <p:cNvPicPr>
            <a:picLocks noChangeAspect="1" noChangeArrowheads="1"/>
          </p:cNvPicPr>
          <p:nvPr/>
        </p:nvPicPr>
        <p:blipFill>
          <a:blip r:embed="rId2" cstate="print"/>
          <a:srcRect/>
          <a:stretch>
            <a:fillRect/>
          </a:stretch>
        </p:blipFill>
        <p:spPr bwMode="auto">
          <a:xfrm>
            <a:off x="200025" y="2349500"/>
            <a:ext cx="4537075" cy="2879725"/>
          </a:xfrm>
          <a:prstGeom prst="rect">
            <a:avLst/>
          </a:prstGeom>
          <a:noFill/>
          <a:ln w="9525" algn="ctr">
            <a:noFill/>
            <a:miter lim="800000"/>
            <a:headEnd/>
            <a:tailEnd/>
          </a:ln>
        </p:spPr>
      </p:pic>
      <p:sp>
        <p:nvSpPr>
          <p:cNvPr id="48135" name="TextBox 8"/>
          <p:cNvSpPr txBox="1">
            <a:spLocks noChangeArrowheads="1"/>
          </p:cNvSpPr>
          <p:nvPr/>
        </p:nvSpPr>
        <p:spPr bwMode="auto">
          <a:xfrm>
            <a:off x="273050" y="1989138"/>
            <a:ext cx="3527425" cy="368300"/>
          </a:xfrm>
          <a:prstGeom prst="rect">
            <a:avLst/>
          </a:prstGeom>
          <a:noFill/>
          <a:ln w="9525">
            <a:noFill/>
            <a:miter lim="800000"/>
            <a:headEnd/>
            <a:tailEnd/>
          </a:ln>
        </p:spPr>
        <p:txBody>
          <a:bodyPr>
            <a:spAutoFit/>
          </a:bodyPr>
          <a:lstStyle/>
          <a:p>
            <a:r>
              <a:rPr lang="en-US"/>
              <a:t>        </a:t>
            </a:r>
            <a:r>
              <a:rPr lang="en-US" b="1"/>
              <a:t>Mack Residuals </a:t>
            </a:r>
          </a:p>
        </p:txBody>
      </p:sp>
      <p:sp>
        <p:nvSpPr>
          <p:cNvPr id="48136" name="TextBox 9"/>
          <p:cNvSpPr txBox="1">
            <a:spLocks noChangeArrowheads="1"/>
          </p:cNvSpPr>
          <p:nvPr/>
        </p:nvSpPr>
        <p:spPr bwMode="auto">
          <a:xfrm>
            <a:off x="4881563" y="2276475"/>
            <a:ext cx="5283200" cy="369888"/>
          </a:xfrm>
          <a:prstGeom prst="rect">
            <a:avLst/>
          </a:prstGeom>
          <a:noFill/>
          <a:ln w="9525">
            <a:noFill/>
            <a:miter lim="800000"/>
            <a:headEnd/>
            <a:tailEnd/>
          </a:ln>
        </p:spPr>
        <p:txBody>
          <a:bodyPr>
            <a:spAutoFit/>
          </a:bodyPr>
          <a:lstStyle/>
          <a:p>
            <a:endParaRPr lang="en-US"/>
          </a:p>
        </p:txBody>
      </p:sp>
      <p:pic>
        <p:nvPicPr>
          <p:cNvPr id="48137" name="Picture 10"/>
          <p:cNvPicPr>
            <a:picLocks noChangeAspect="1" noChangeArrowheads="1"/>
          </p:cNvPicPr>
          <p:nvPr/>
        </p:nvPicPr>
        <p:blipFill>
          <a:blip r:embed="rId3" cstate="print"/>
          <a:srcRect/>
          <a:stretch>
            <a:fillRect/>
          </a:stretch>
        </p:blipFill>
        <p:spPr bwMode="auto">
          <a:xfrm>
            <a:off x="5024438" y="2420938"/>
            <a:ext cx="4105275" cy="2879725"/>
          </a:xfrm>
          <a:prstGeom prst="rect">
            <a:avLst/>
          </a:prstGeom>
          <a:noFill/>
          <a:ln w="9525">
            <a:noFill/>
            <a:miter lim="800000"/>
            <a:headEnd/>
            <a:tailEnd/>
          </a:ln>
        </p:spPr>
      </p:pic>
      <p:sp>
        <p:nvSpPr>
          <p:cNvPr id="48138" name="TextBox 10"/>
          <p:cNvSpPr txBox="1">
            <a:spLocks noChangeArrowheads="1"/>
          </p:cNvSpPr>
          <p:nvPr/>
        </p:nvSpPr>
        <p:spPr bwMode="auto">
          <a:xfrm>
            <a:off x="273050" y="5373688"/>
            <a:ext cx="8567738" cy="1476375"/>
          </a:xfrm>
          <a:prstGeom prst="rect">
            <a:avLst/>
          </a:prstGeom>
          <a:noFill/>
          <a:ln w="9525">
            <a:noFill/>
            <a:miter lim="800000"/>
            <a:headEnd/>
            <a:tailEnd/>
          </a:ln>
        </p:spPr>
        <p:txBody>
          <a:bodyPr>
            <a:spAutoFit/>
          </a:bodyPr>
          <a:lstStyle/>
          <a:p>
            <a:pPr>
              <a:spcBef>
                <a:spcPct val="5000"/>
              </a:spcBef>
            </a:pPr>
            <a:r>
              <a:rPr lang="en-AU"/>
              <a:t>Left) Residuals after applying Mack method to the loss array for Dataset ABC. Note the sharp trend after 1984.  </a:t>
            </a:r>
            <a:r>
              <a:rPr lang="en-AU" u="sng"/>
              <a:t>Mack under fits recent calendar years and overfits earlier </a:t>
            </a:r>
            <a:r>
              <a:rPr lang="en-AU"/>
              <a:t>years. (Right) Probability Trend Family model picks up the change in trend structure in this direction, the other two directions and the volatility.</a:t>
            </a:r>
          </a:p>
          <a:p>
            <a:endParaRPr lang="en-US"/>
          </a:p>
        </p:txBody>
      </p:sp>
      <p:sp>
        <p:nvSpPr>
          <p:cNvPr id="48139" name="TextBox 10"/>
          <p:cNvSpPr txBox="1">
            <a:spLocks noChangeArrowheads="1"/>
          </p:cNvSpPr>
          <p:nvPr/>
        </p:nvSpPr>
        <p:spPr bwMode="auto">
          <a:xfrm>
            <a:off x="5240338" y="1989138"/>
            <a:ext cx="4392612" cy="368300"/>
          </a:xfrm>
          <a:prstGeom prst="rect">
            <a:avLst/>
          </a:prstGeom>
          <a:noFill/>
          <a:ln w="9525">
            <a:noFill/>
            <a:miter lim="800000"/>
            <a:headEnd/>
            <a:tailEnd/>
          </a:ln>
        </p:spPr>
        <p:txBody>
          <a:bodyPr>
            <a:spAutoFit/>
          </a:bodyPr>
          <a:lstStyle/>
          <a:p>
            <a:r>
              <a:rPr lang="en-US" b="1"/>
              <a:t>Calendar Year trends in incrementals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en-US" sz="2000" smtClean="0"/>
              <a:t>Dataset ABC- Removing the three calendar year trends. That is setting</a:t>
            </a:r>
            <a:br>
              <a:rPr lang="en-US" sz="2000" smtClean="0"/>
            </a:br>
            <a:r>
              <a:rPr lang="en-US" sz="2000" smtClean="0"/>
              <a:t> the trend to zero for all calendar years in the PTF modelling framework</a:t>
            </a:r>
          </a:p>
        </p:txBody>
      </p:sp>
      <p:sp>
        <p:nvSpPr>
          <p:cNvPr id="49155" name="Content Placeholder 2"/>
          <p:cNvSpPr>
            <a:spLocks noGrp="1"/>
          </p:cNvSpPr>
          <p:nvPr>
            <p:ph idx="1"/>
          </p:nvPr>
        </p:nvSpPr>
        <p:spPr>
          <a:xfrm>
            <a:off x="273050" y="1557338"/>
            <a:ext cx="9288463" cy="490537"/>
          </a:xfrm>
        </p:spPr>
        <p:txBody>
          <a:bodyPr/>
          <a:lstStyle/>
          <a:p>
            <a:pPr eaLnBrk="1" hangingPunct="1">
              <a:buFont typeface="Arial" charset="0"/>
              <a:buNone/>
            </a:pPr>
            <a:r>
              <a:rPr lang="en-US" b="1" smtClean="0">
                <a:solidFill>
                  <a:schemeClr val="accent1"/>
                </a:solidFill>
              </a:rPr>
              <a:t>Looks a bit like the Mack residuals (but on a log scale)</a:t>
            </a:r>
            <a:endParaRPr lang="en-US" smtClean="0"/>
          </a:p>
        </p:txBody>
      </p:sp>
      <p:sp>
        <p:nvSpPr>
          <p:cNvPr id="4" name="Slide Number Placeholder 3"/>
          <p:cNvSpPr>
            <a:spLocks noGrp="1"/>
          </p:cNvSpPr>
          <p:nvPr>
            <p:ph type="sldNum" sz="quarter" idx="10"/>
          </p:nvPr>
        </p:nvSpPr>
        <p:spPr/>
        <p:txBody>
          <a:bodyPr/>
          <a:lstStyle/>
          <a:p>
            <a:pPr>
              <a:defRPr/>
            </a:pPr>
            <a:fld id="{463FE0D3-6D07-4788-A8F5-366505BFE664}" type="slidenum">
              <a:rPr lang="en-US" smtClean="0"/>
              <a:pPr>
                <a:defRPr/>
              </a:pPr>
              <a:t>45</a:t>
            </a:fld>
            <a:endParaRPr lang="en-US"/>
          </a:p>
        </p:txBody>
      </p:sp>
      <p:pic>
        <p:nvPicPr>
          <p:cNvPr id="49158" name="Picture 2"/>
          <p:cNvPicPr>
            <a:picLocks noChangeAspect="1" noChangeArrowheads="1"/>
          </p:cNvPicPr>
          <p:nvPr/>
        </p:nvPicPr>
        <p:blipFill>
          <a:blip r:embed="rId2" cstate="print"/>
          <a:srcRect/>
          <a:stretch>
            <a:fillRect/>
          </a:stretch>
        </p:blipFill>
        <p:spPr bwMode="auto">
          <a:xfrm>
            <a:off x="2073275" y="2276475"/>
            <a:ext cx="5457825" cy="387032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r>
              <a:rPr lang="en-US" smtClean="0"/>
              <a:t>Dataset Mack (CL ratios) reserve too high by a factor of 2!</a:t>
            </a:r>
          </a:p>
        </p:txBody>
      </p:sp>
      <p:pic>
        <p:nvPicPr>
          <p:cNvPr id="50179" name="Picture 2"/>
          <p:cNvPicPr>
            <a:picLocks noGrp="1" noChangeAspect="1" noChangeArrowheads="1"/>
          </p:cNvPicPr>
          <p:nvPr>
            <p:ph idx="1"/>
          </p:nvPr>
        </p:nvPicPr>
        <p:blipFill>
          <a:blip r:embed="rId2" cstate="print"/>
          <a:srcRect/>
          <a:stretch>
            <a:fillRect/>
          </a:stretch>
        </p:blipFill>
        <p:spPr>
          <a:xfrm>
            <a:off x="415925" y="2708275"/>
            <a:ext cx="3976688" cy="2855913"/>
          </a:xfrm>
          <a:noFill/>
        </p:spPr>
      </p:pic>
      <p:sp>
        <p:nvSpPr>
          <p:cNvPr id="4" name="Slide Number Placeholder 3"/>
          <p:cNvSpPr>
            <a:spLocks noGrp="1"/>
          </p:cNvSpPr>
          <p:nvPr>
            <p:ph type="sldNum" sz="quarter" idx="10"/>
          </p:nvPr>
        </p:nvSpPr>
        <p:spPr/>
        <p:txBody>
          <a:bodyPr/>
          <a:lstStyle/>
          <a:p>
            <a:pPr>
              <a:defRPr/>
            </a:pPr>
            <a:fld id="{5E01B1D6-72DD-418F-8B1B-84C40F72D5A5}" type="slidenum">
              <a:rPr lang="en-US" smtClean="0"/>
              <a:pPr>
                <a:defRPr/>
              </a:pPr>
              <a:t>46</a:t>
            </a:fld>
            <a:endParaRPr lang="en-US"/>
          </a:p>
        </p:txBody>
      </p:sp>
      <p:sp>
        <p:nvSpPr>
          <p:cNvPr id="50182" name="TextBox 6"/>
          <p:cNvSpPr txBox="1">
            <a:spLocks noChangeArrowheads="1"/>
          </p:cNvSpPr>
          <p:nvPr/>
        </p:nvSpPr>
        <p:spPr bwMode="auto">
          <a:xfrm>
            <a:off x="200025" y="2060575"/>
            <a:ext cx="4608513" cy="646113"/>
          </a:xfrm>
          <a:prstGeom prst="rect">
            <a:avLst/>
          </a:prstGeom>
          <a:noFill/>
          <a:ln w="9525">
            <a:noFill/>
            <a:miter lim="800000"/>
            <a:headEnd/>
            <a:tailEnd/>
          </a:ln>
        </p:spPr>
        <p:txBody>
          <a:bodyPr>
            <a:spAutoFit/>
          </a:bodyPr>
          <a:lstStyle/>
          <a:p>
            <a:r>
              <a:rPr lang="en-US"/>
              <a:t>   Reserve = 901,941T +- 108,577T</a:t>
            </a:r>
          </a:p>
          <a:p>
            <a:endParaRPr lang="en-US"/>
          </a:p>
        </p:txBody>
      </p:sp>
      <p:pic>
        <p:nvPicPr>
          <p:cNvPr id="50183" name="Picture 3"/>
          <p:cNvPicPr>
            <a:picLocks noChangeAspect="1" noChangeArrowheads="1"/>
          </p:cNvPicPr>
          <p:nvPr/>
        </p:nvPicPr>
        <p:blipFill>
          <a:blip r:embed="rId3" cstate="print"/>
          <a:srcRect/>
          <a:stretch>
            <a:fillRect/>
          </a:stretch>
        </p:blipFill>
        <p:spPr bwMode="auto">
          <a:xfrm>
            <a:off x="4881563" y="2708275"/>
            <a:ext cx="3816350" cy="2881313"/>
          </a:xfrm>
          <a:prstGeom prst="rect">
            <a:avLst/>
          </a:prstGeom>
          <a:noFill/>
          <a:ln w="9525">
            <a:noFill/>
            <a:miter lim="800000"/>
            <a:headEnd/>
            <a:tailEnd/>
          </a:ln>
        </p:spPr>
      </p:pic>
      <p:sp>
        <p:nvSpPr>
          <p:cNvPr id="50184" name="TextBox 8"/>
          <p:cNvSpPr txBox="1">
            <a:spLocks noChangeArrowheads="1"/>
          </p:cNvSpPr>
          <p:nvPr/>
        </p:nvSpPr>
        <p:spPr bwMode="auto">
          <a:xfrm>
            <a:off x="5168900" y="2133600"/>
            <a:ext cx="4032250" cy="646113"/>
          </a:xfrm>
          <a:prstGeom prst="rect">
            <a:avLst/>
          </a:prstGeom>
          <a:noFill/>
          <a:ln w="9525">
            <a:noFill/>
            <a:miter lim="800000"/>
            <a:headEnd/>
            <a:tailEnd/>
          </a:ln>
        </p:spPr>
        <p:txBody>
          <a:bodyPr>
            <a:spAutoFit/>
          </a:bodyPr>
          <a:lstStyle/>
          <a:p>
            <a:r>
              <a:rPr lang="en-US"/>
              <a:t>Reserve = 489,017T +_40,316T</a:t>
            </a:r>
          </a:p>
          <a:p>
            <a:endParaRPr lang="en-US"/>
          </a:p>
        </p:txBody>
      </p:sp>
      <p:sp>
        <p:nvSpPr>
          <p:cNvPr id="50185" name="TextBox 9"/>
          <p:cNvSpPr txBox="1">
            <a:spLocks noChangeArrowheads="1"/>
          </p:cNvSpPr>
          <p:nvPr/>
        </p:nvSpPr>
        <p:spPr bwMode="auto">
          <a:xfrm>
            <a:off x="776288" y="5805488"/>
            <a:ext cx="3744912" cy="646112"/>
          </a:xfrm>
          <a:prstGeom prst="rect">
            <a:avLst/>
          </a:prstGeom>
          <a:noFill/>
          <a:ln w="9525">
            <a:noFill/>
            <a:miter lim="800000"/>
            <a:headEnd/>
            <a:tailEnd/>
          </a:ln>
        </p:spPr>
        <p:txBody>
          <a:bodyPr>
            <a:spAutoFit/>
          </a:bodyPr>
          <a:lstStyle/>
          <a:p>
            <a:r>
              <a:rPr lang="en-US"/>
              <a:t>Data trend minus trend estimated by Mack is negative</a:t>
            </a:r>
          </a:p>
        </p:txBody>
      </p:sp>
      <p:sp>
        <p:nvSpPr>
          <p:cNvPr id="50186" name="TextBox 9"/>
          <p:cNvSpPr txBox="1">
            <a:spLocks noChangeArrowheads="1"/>
          </p:cNvSpPr>
          <p:nvPr/>
        </p:nvSpPr>
        <p:spPr bwMode="auto">
          <a:xfrm>
            <a:off x="5024438" y="5805488"/>
            <a:ext cx="3889375" cy="646112"/>
          </a:xfrm>
          <a:prstGeom prst="rect">
            <a:avLst/>
          </a:prstGeom>
          <a:noFill/>
          <a:ln w="9525">
            <a:noFill/>
            <a:miter lim="800000"/>
            <a:headEnd/>
            <a:tailEnd/>
          </a:ln>
        </p:spPr>
        <p:txBody>
          <a:bodyPr>
            <a:spAutoFit/>
          </a:bodyPr>
          <a:lstStyle/>
          <a:p>
            <a:r>
              <a:rPr lang="en-US"/>
              <a:t>An ELRF model that better captures calendar year trend in recent cys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sz="2000" smtClean="0"/>
              <a:t>The power of the PTF modelling framework</a:t>
            </a:r>
          </a:p>
        </p:txBody>
      </p:sp>
      <p:pic>
        <p:nvPicPr>
          <p:cNvPr id="51203" name="Picture 2"/>
          <p:cNvPicPr>
            <a:picLocks noGrp="1" noChangeAspect="1" noChangeArrowheads="1"/>
          </p:cNvPicPr>
          <p:nvPr>
            <p:ph idx="1"/>
          </p:nvPr>
        </p:nvPicPr>
        <p:blipFill>
          <a:blip r:embed="rId2" cstate="print"/>
          <a:srcRect/>
          <a:stretch>
            <a:fillRect/>
          </a:stretch>
        </p:blipFill>
        <p:spPr>
          <a:xfrm>
            <a:off x="273050" y="2492375"/>
            <a:ext cx="3959225" cy="3457575"/>
          </a:xfrm>
          <a:noFill/>
        </p:spPr>
      </p:pic>
      <p:sp>
        <p:nvSpPr>
          <p:cNvPr id="4" name="Slide Number Placeholder 3"/>
          <p:cNvSpPr>
            <a:spLocks noGrp="1"/>
          </p:cNvSpPr>
          <p:nvPr>
            <p:ph type="sldNum" sz="quarter" idx="10"/>
          </p:nvPr>
        </p:nvSpPr>
        <p:spPr/>
        <p:txBody>
          <a:bodyPr/>
          <a:lstStyle/>
          <a:p>
            <a:pPr>
              <a:defRPr/>
            </a:pPr>
            <a:fld id="{2BE5BF20-614D-4DE0-AB2B-338D9941B5FF}" type="slidenum">
              <a:rPr lang="en-US" smtClean="0"/>
              <a:pPr>
                <a:defRPr/>
              </a:pPr>
              <a:t>47</a:t>
            </a:fld>
            <a:endParaRPr lang="en-US"/>
          </a:p>
        </p:txBody>
      </p:sp>
      <p:sp>
        <p:nvSpPr>
          <p:cNvPr id="51206" name="TextBox 5"/>
          <p:cNvSpPr txBox="1">
            <a:spLocks noChangeArrowheads="1"/>
          </p:cNvSpPr>
          <p:nvPr/>
        </p:nvSpPr>
        <p:spPr bwMode="auto">
          <a:xfrm>
            <a:off x="2576513" y="1484313"/>
            <a:ext cx="4922837" cy="923925"/>
          </a:xfrm>
          <a:prstGeom prst="rect">
            <a:avLst/>
          </a:prstGeom>
          <a:noFill/>
          <a:ln w="9525">
            <a:noFill/>
            <a:miter lim="800000"/>
            <a:headEnd/>
            <a:tailEnd/>
          </a:ln>
        </p:spPr>
        <p:txBody>
          <a:bodyPr>
            <a:spAutoFit/>
          </a:bodyPr>
          <a:lstStyle/>
          <a:p>
            <a:r>
              <a:rPr lang="en-US" b="1"/>
              <a:t>COMPANY XYZ: CREs versus Paids.</a:t>
            </a:r>
          </a:p>
          <a:p>
            <a:r>
              <a:rPr lang="en-US" b="1"/>
              <a:t>When was the company sold?</a:t>
            </a:r>
            <a:endParaRPr lang="en-AU" b="1"/>
          </a:p>
          <a:p>
            <a:endParaRPr lang="en-US"/>
          </a:p>
        </p:txBody>
      </p:sp>
      <p:pic>
        <p:nvPicPr>
          <p:cNvPr id="51207" name="Picture 3"/>
          <p:cNvPicPr>
            <a:picLocks noChangeAspect="1" noChangeArrowheads="1"/>
          </p:cNvPicPr>
          <p:nvPr/>
        </p:nvPicPr>
        <p:blipFill>
          <a:blip r:embed="rId3" cstate="print"/>
          <a:srcRect/>
          <a:stretch>
            <a:fillRect/>
          </a:stretch>
        </p:blipFill>
        <p:spPr bwMode="auto">
          <a:xfrm>
            <a:off x="4592638" y="2492375"/>
            <a:ext cx="4176712" cy="3457575"/>
          </a:xfrm>
          <a:prstGeom prst="rect">
            <a:avLst/>
          </a:prstGeom>
          <a:noFill/>
          <a:ln w="9525">
            <a:noFill/>
            <a:miter lim="800000"/>
            <a:headEnd/>
            <a:tailEnd/>
          </a:ln>
        </p:spPr>
      </p:pic>
      <p:sp>
        <p:nvSpPr>
          <p:cNvPr id="51208" name="TextBox 8"/>
          <p:cNvSpPr txBox="1">
            <a:spLocks noChangeArrowheads="1"/>
          </p:cNvSpPr>
          <p:nvPr/>
        </p:nvSpPr>
        <p:spPr bwMode="auto">
          <a:xfrm>
            <a:off x="704850" y="1989138"/>
            <a:ext cx="1727200" cy="368300"/>
          </a:xfrm>
          <a:prstGeom prst="rect">
            <a:avLst/>
          </a:prstGeom>
          <a:noFill/>
          <a:ln w="9525">
            <a:noFill/>
            <a:miter lim="800000"/>
            <a:headEnd/>
            <a:tailEnd/>
          </a:ln>
        </p:spPr>
        <p:txBody>
          <a:bodyPr>
            <a:spAutoFit/>
          </a:bodyPr>
          <a:lstStyle/>
          <a:p>
            <a:r>
              <a:rPr lang="en-US" b="1"/>
              <a:t>CREs</a:t>
            </a:r>
          </a:p>
        </p:txBody>
      </p:sp>
      <p:sp>
        <p:nvSpPr>
          <p:cNvPr id="51209" name="TextBox 9"/>
          <p:cNvSpPr txBox="1">
            <a:spLocks noChangeArrowheads="1"/>
          </p:cNvSpPr>
          <p:nvPr/>
        </p:nvSpPr>
        <p:spPr bwMode="auto">
          <a:xfrm>
            <a:off x="6032500" y="1989138"/>
            <a:ext cx="3529013" cy="368300"/>
          </a:xfrm>
          <a:prstGeom prst="rect">
            <a:avLst/>
          </a:prstGeom>
          <a:noFill/>
          <a:ln w="9525">
            <a:noFill/>
            <a:miter lim="800000"/>
            <a:headEnd/>
            <a:tailEnd/>
          </a:ln>
        </p:spPr>
        <p:txBody>
          <a:bodyPr>
            <a:spAutoFit/>
          </a:bodyPr>
          <a:lstStyle/>
          <a:p>
            <a:r>
              <a:rPr lang="en-US" b="1"/>
              <a:t>Paids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a:xfrm>
            <a:off x="550863" y="488950"/>
            <a:ext cx="9001125" cy="1211263"/>
          </a:xfrm>
        </p:spPr>
        <p:txBody>
          <a:bodyPr/>
          <a:lstStyle/>
          <a:p>
            <a:pPr eaLnBrk="1" hangingPunct="1"/>
            <a:r>
              <a:rPr lang="en-GB" sz="2400" smtClean="0"/>
              <a:t>The Bootstrap Technique- it is not a model!</a:t>
            </a:r>
            <a:br>
              <a:rPr lang="en-GB" sz="2400" smtClean="0"/>
            </a:br>
            <a:r>
              <a:rPr lang="en-GB" sz="2400" smtClean="0"/>
              <a:t>The Bootstrap can be used as a powerful diagnostic tool</a:t>
            </a:r>
            <a:r>
              <a:rPr lang="en-GB" smtClean="0"/>
              <a:t/>
            </a:r>
            <a:br>
              <a:rPr lang="en-GB" smtClean="0"/>
            </a:br>
            <a:r>
              <a:rPr lang="en-GB" smtClean="0"/>
              <a:t/>
            </a:r>
            <a:br>
              <a:rPr lang="en-GB" smtClean="0"/>
            </a:br>
            <a:r>
              <a:rPr lang="en-GB" smtClean="0"/>
              <a:t>According to François Morin:</a:t>
            </a:r>
            <a:endParaRPr lang="en-US" smtClean="0"/>
          </a:p>
        </p:txBody>
      </p:sp>
      <p:sp>
        <p:nvSpPr>
          <p:cNvPr id="52227" name="Content Placeholder 2"/>
          <p:cNvSpPr>
            <a:spLocks noGrp="1"/>
          </p:cNvSpPr>
          <p:nvPr>
            <p:ph idx="1"/>
          </p:nvPr>
        </p:nvSpPr>
        <p:spPr>
          <a:xfrm>
            <a:off x="550863" y="1700213"/>
            <a:ext cx="9001125" cy="4897437"/>
          </a:xfrm>
        </p:spPr>
        <p:txBody>
          <a:bodyPr/>
          <a:lstStyle/>
          <a:p>
            <a:pPr eaLnBrk="1" hangingPunct="1">
              <a:buFont typeface="Arial" charset="0"/>
              <a:buNone/>
            </a:pPr>
            <a:endParaRPr lang="en-US" smtClean="0"/>
          </a:p>
          <a:p>
            <a:pPr eaLnBrk="1" hangingPunct="1">
              <a:buFont typeface="Arial" charset="0"/>
              <a:buNone/>
            </a:pPr>
            <a:r>
              <a:rPr lang="en-US" smtClean="0"/>
              <a:t>"Bootstrapping utilizes the sampling-with-replacement technique on the residuals of the historical data",</a:t>
            </a:r>
            <a:endParaRPr lang="en-US" sz="1400" smtClean="0"/>
          </a:p>
          <a:p>
            <a:pPr eaLnBrk="1" hangingPunct="1">
              <a:buFont typeface="Arial" charset="0"/>
              <a:buNone/>
            </a:pPr>
            <a:endParaRPr lang="en-US" sz="1400" smtClean="0"/>
          </a:p>
          <a:p>
            <a:pPr eaLnBrk="1" hangingPunct="1">
              <a:buFont typeface="Arial" charset="0"/>
              <a:buNone/>
            </a:pPr>
            <a:r>
              <a:rPr lang="en-US" smtClean="0"/>
              <a:t>and</a:t>
            </a:r>
            <a:endParaRPr lang="en-US" sz="1400" smtClean="0"/>
          </a:p>
          <a:p>
            <a:pPr eaLnBrk="1" hangingPunct="1">
              <a:buFont typeface="Arial" charset="0"/>
              <a:buNone/>
            </a:pPr>
            <a:endParaRPr lang="en-US" sz="1400" smtClean="0"/>
          </a:p>
          <a:p>
            <a:pPr eaLnBrk="1" hangingPunct="1">
              <a:buFont typeface="Arial" charset="0"/>
              <a:buNone/>
            </a:pPr>
            <a:r>
              <a:rPr lang="en-US" smtClean="0"/>
              <a:t>"Each simulated sampling scenario produces a new realization of "triangular data" </a:t>
            </a:r>
            <a:r>
              <a:rPr lang="en-US" b="1" u="sng" smtClean="0"/>
              <a:t>that has the same statistical characteristics as the actual data</a:t>
            </a:r>
            <a:r>
              <a:rPr lang="en-US" smtClean="0"/>
              <a:t>." (Emphasis added)</a:t>
            </a:r>
            <a:endParaRPr lang="en-US" sz="1400" smtClean="0"/>
          </a:p>
          <a:p>
            <a:pPr eaLnBrk="1" hangingPunct="1">
              <a:buFont typeface="Arial" charset="0"/>
              <a:buNone/>
            </a:pPr>
            <a:endParaRPr lang="en-US" sz="1400" smtClean="0"/>
          </a:p>
          <a:p>
            <a:pPr eaLnBrk="1" hangingPunct="1">
              <a:buFont typeface="Arial" charset="0"/>
              <a:buNone/>
            </a:pPr>
            <a:r>
              <a:rPr lang="en-US" smtClean="0"/>
              <a:t> - François Morin , Integrating Reserve Risk Models into Economic Capital Models, CLRS Seminar, Washington D.C. 2008</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69766AF5-771A-4A2C-94FC-BAA0435BC8B6}" type="slidenum">
              <a:rPr lang="en-US" smtClean="0"/>
              <a:pPr fontAlgn="base">
                <a:spcBef>
                  <a:spcPct val="0"/>
                </a:spcBef>
                <a:spcAft>
                  <a:spcPct val="0"/>
                </a:spcAft>
                <a:defRPr/>
              </a:pPr>
              <a:t>48</a:t>
            </a:fld>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GB" smtClean="0"/>
              <a:t>Summary- Advantages of the PTF and MPTF modelling frameworks</a:t>
            </a:r>
            <a:endParaRPr lang="en-US" smtClean="0"/>
          </a:p>
        </p:txBody>
      </p:sp>
      <p:sp>
        <p:nvSpPr>
          <p:cNvPr id="21507" name="Content Placeholder 2"/>
          <p:cNvSpPr>
            <a:spLocks noGrp="1"/>
          </p:cNvSpPr>
          <p:nvPr>
            <p:ph idx="1"/>
          </p:nvPr>
        </p:nvSpPr>
        <p:spPr>
          <a:xfrm>
            <a:off x="550863" y="1700213"/>
            <a:ext cx="9001125" cy="4608512"/>
          </a:xfrm>
        </p:spPr>
        <p:txBody>
          <a:bodyPr/>
          <a:lstStyle/>
          <a:p>
            <a:pPr eaLnBrk="1" hangingPunct="1"/>
            <a:r>
              <a:rPr lang="en-US" sz="2000" smtClean="0"/>
              <a:t>Readily obtain percentiles , V@R and T-V@R tables for total reserve and aggregates, by calendar year and accident year for the aggregate of multiple LOBs and each LOB, conditional on explicit auditable assumptions</a:t>
            </a:r>
          </a:p>
          <a:p>
            <a:pPr eaLnBrk="1" hangingPunct="1"/>
            <a:r>
              <a:rPr lang="en-US" sz="2000" smtClean="0"/>
              <a:t>Measurement of the three types of correlations (relationships) between LOBs</a:t>
            </a:r>
          </a:p>
          <a:p>
            <a:pPr eaLnBrk="1" hangingPunct="1"/>
            <a:r>
              <a:rPr lang="en-US" sz="2000" smtClean="0"/>
              <a:t>Obtain consistent estimates of prior year ultimates, and SII and IFRS 4 metrics on updating</a:t>
            </a:r>
          </a:p>
          <a:p>
            <a:pPr eaLnBrk="1" hangingPunct="1"/>
            <a:r>
              <a:rPr lang="en-US" sz="2000" smtClean="0"/>
              <a:t>Calendar year liability stream distributions (and their correlations) are critical for risk capital allocation and cost of capital calculations; and SII and IFRS 4 metrics (What do they depend on?)</a:t>
            </a:r>
          </a:p>
          <a:p>
            <a:pPr eaLnBrk="1" hangingPunct="1"/>
            <a:r>
              <a:rPr lang="en-US" sz="2000" smtClean="0"/>
              <a:t>Pricing future underwriting years</a:t>
            </a:r>
          </a:p>
          <a:p>
            <a:pPr eaLnBrk="1" hangingPunct="1"/>
            <a:r>
              <a:rPr lang="en-US" sz="2000" b="1" smtClean="0"/>
              <a:t>No two companies are the same in respect of volatility and correlations</a:t>
            </a:r>
          </a:p>
          <a:p>
            <a:pPr eaLnBrk="1" hangingPunct="1">
              <a:buFont typeface="Arial" charset="0"/>
              <a:buNone/>
            </a:pPr>
            <a:endParaRPr lang="en-US"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78CAC217-8B15-4896-AF10-5E11DF1D2715}" type="slidenum">
              <a:rPr lang="en-US" smtClean="0"/>
              <a:pPr fontAlgn="base">
                <a:spcBef>
                  <a:spcPct val="0"/>
                </a:spcBef>
                <a:spcAft>
                  <a:spcPct val="0"/>
                </a:spcAft>
                <a:defRPr/>
              </a:pPr>
              <a:t>4</a:t>
            </a:fld>
            <a:endParaRPr lang="en-US"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pPr eaLnBrk="1" hangingPunct="1"/>
            <a:r>
              <a:rPr lang="en-GB" smtClean="0"/>
              <a:t>This is worth repeating</a:t>
            </a:r>
            <a:endParaRPr lang="en-US" smtClean="0"/>
          </a:p>
        </p:txBody>
      </p:sp>
      <p:sp>
        <p:nvSpPr>
          <p:cNvPr id="53251" name="Content Placeholder 2"/>
          <p:cNvSpPr>
            <a:spLocks noGrp="1"/>
          </p:cNvSpPr>
          <p:nvPr>
            <p:ph idx="1"/>
          </p:nvPr>
        </p:nvSpPr>
        <p:spPr/>
        <p:txBody>
          <a:bodyPr/>
          <a:lstStyle/>
          <a:p>
            <a:pPr eaLnBrk="1" hangingPunct="1"/>
            <a:r>
              <a:rPr lang="en-US" smtClean="0"/>
              <a:t>"Each simulated sampling scenario produces a new realization of "triangular data" </a:t>
            </a:r>
            <a:r>
              <a:rPr lang="en-US" b="1" u="sng" smtClean="0"/>
              <a:t>that has the same statistical characteristics as the actual data</a:t>
            </a:r>
            <a:r>
              <a:rPr lang="en-US" smtClean="0"/>
              <a:t>." (Emphasis added)</a:t>
            </a:r>
          </a:p>
          <a:p>
            <a:pPr eaLnBrk="1" hangingPunct="1"/>
            <a:endParaRPr lang="en-US" smtClean="0"/>
          </a:p>
          <a:p>
            <a:pPr eaLnBrk="1" hangingPunct="1"/>
            <a:r>
              <a:rPr lang="en-US" b="1" u="sng" smtClean="0"/>
              <a:t>This only true if the model has the same statistical features as the data!</a:t>
            </a:r>
          </a:p>
          <a:p>
            <a:pPr eaLnBrk="1" hangingPunct="1"/>
            <a:endParaRPr lang="en-US" smtClean="0"/>
          </a:p>
          <a:p>
            <a:pPr eaLnBrk="1" hangingPunct="1"/>
            <a:r>
              <a:rPr lang="en-US" sz="2800" b="1" smtClean="0"/>
              <a:t>Bootstrap samples are generated from a model</a:t>
            </a:r>
          </a:p>
          <a:p>
            <a:pPr eaLnBrk="1" hangingPunct="1"/>
            <a:endParaRPr lang="en-US"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41AB21BF-DF7B-4225-94DA-8EDE6F3AC9AE}" type="slidenum">
              <a:rPr lang="en-US" smtClean="0"/>
              <a:pPr fontAlgn="base">
                <a:spcBef>
                  <a:spcPct val="0"/>
                </a:spcBef>
                <a:spcAft>
                  <a:spcPct val="0"/>
                </a:spcAft>
                <a:defRPr/>
              </a:pPr>
              <a:t>49</a:t>
            </a:fld>
            <a:endParaRPr lang="en-US"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pPr eaLnBrk="1" hangingPunct="1"/>
            <a:r>
              <a:rPr lang="en-GB" smtClean="0"/>
              <a:t>Bootstrap Samples</a:t>
            </a:r>
            <a:endParaRPr lang="en-US" smtClean="0"/>
          </a:p>
        </p:txBody>
      </p:sp>
      <p:sp>
        <p:nvSpPr>
          <p:cNvPr id="11269" name="Slide Number Placeholder 3"/>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A6B59D69-4DE4-44F7-982F-E3150E39ECF4}" type="slidenum">
              <a:rPr lang="en-US"/>
              <a:pPr fontAlgn="base">
                <a:spcBef>
                  <a:spcPct val="0"/>
                </a:spcBef>
                <a:spcAft>
                  <a:spcPct val="0"/>
                </a:spcAft>
                <a:defRPr/>
              </a:pPr>
              <a:t>50</a:t>
            </a:fld>
            <a:endParaRPr lang="en-US"/>
          </a:p>
        </p:txBody>
      </p:sp>
      <p:sp>
        <p:nvSpPr>
          <p:cNvPr id="6" name="Rectangle 5"/>
          <p:cNvSpPr/>
          <p:nvPr/>
        </p:nvSpPr>
        <p:spPr>
          <a:xfrm>
            <a:off x="3873500" y="1700213"/>
            <a:ext cx="2160588" cy="108108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Model</a:t>
            </a:r>
          </a:p>
        </p:txBody>
      </p:sp>
      <p:sp>
        <p:nvSpPr>
          <p:cNvPr id="7" name="Rectangle 6"/>
          <p:cNvSpPr/>
          <p:nvPr/>
        </p:nvSpPr>
        <p:spPr>
          <a:xfrm>
            <a:off x="1423988" y="3933825"/>
            <a:ext cx="2809875" cy="1081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Bootstrap samples generated from model</a:t>
            </a:r>
          </a:p>
        </p:txBody>
      </p:sp>
      <p:sp>
        <p:nvSpPr>
          <p:cNvPr id="9" name="Rectangle 8"/>
          <p:cNvSpPr/>
          <p:nvPr/>
        </p:nvSpPr>
        <p:spPr>
          <a:xfrm>
            <a:off x="5673725" y="3933825"/>
            <a:ext cx="2159000" cy="1081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Data</a:t>
            </a:r>
          </a:p>
        </p:txBody>
      </p:sp>
      <p:grpSp>
        <p:nvGrpSpPr>
          <p:cNvPr id="54280" name="Group 24"/>
          <p:cNvGrpSpPr>
            <a:grpSpLocks/>
          </p:cNvGrpSpPr>
          <p:nvPr/>
        </p:nvGrpSpPr>
        <p:grpSpPr bwMode="auto">
          <a:xfrm>
            <a:off x="3440113" y="2781300"/>
            <a:ext cx="447675" cy="1138238"/>
            <a:chOff x="2885555" y="1368800"/>
            <a:chExt cx="446540" cy="1139237"/>
          </a:xfrm>
        </p:grpSpPr>
        <p:sp>
          <p:nvSpPr>
            <p:cNvPr id="30" name="Left-Right Arrow 29"/>
            <p:cNvSpPr/>
            <p:nvPr/>
          </p:nvSpPr>
          <p:spPr>
            <a:xfrm rot="18423823">
              <a:off x="2539207" y="1715148"/>
              <a:ext cx="1139237" cy="446540"/>
            </a:xfrm>
            <a:prstGeom prst="leftRightArrow">
              <a:avLst>
                <a:gd name="adj1" fmla="val 60000"/>
                <a:gd name="adj2" fmla="val 50000"/>
              </a:avLst>
            </a:prstGeom>
            <a:solidFill>
              <a:schemeClr val="bg1">
                <a:lumMod val="6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31" name="Left-Right Arrow 4"/>
            <p:cNvSpPr/>
            <p:nvPr/>
          </p:nvSpPr>
          <p:spPr>
            <a:xfrm rot="18423823">
              <a:off x="2672674" y="1803823"/>
              <a:ext cx="872303" cy="269191"/>
            </a:xfrm>
            <a:prstGeom prst="rect">
              <a:avLst/>
            </a:prstGeom>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844550">
                <a:lnSpc>
                  <a:spcPct val="90000"/>
                </a:lnSpc>
                <a:spcAft>
                  <a:spcPct val="35000"/>
                </a:spcAft>
                <a:defRPr/>
              </a:pPr>
              <a:endParaRPr lang="en-US" sz="1900"/>
            </a:p>
          </p:txBody>
        </p:sp>
      </p:grpSp>
      <p:grpSp>
        <p:nvGrpSpPr>
          <p:cNvPr id="54281" name="Group 31"/>
          <p:cNvGrpSpPr>
            <a:grpSpLocks/>
          </p:cNvGrpSpPr>
          <p:nvPr/>
        </p:nvGrpSpPr>
        <p:grpSpPr bwMode="auto">
          <a:xfrm rot="446930">
            <a:off x="5697538" y="3141663"/>
            <a:ext cx="1138237" cy="446087"/>
            <a:chOff x="4952618" y="1715156"/>
            <a:chExt cx="1139237" cy="446540"/>
          </a:xfrm>
        </p:grpSpPr>
        <p:sp>
          <p:nvSpPr>
            <p:cNvPr id="33" name="Left-Right Arrow 32"/>
            <p:cNvSpPr/>
            <p:nvPr/>
          </p:nvSpPr>
          <p:spPr>
            <a:xfrm rot="2534578">
              <a:off x="4952618" y="1715156"/>
              <a:ext cx="1139237" cy="446540"/>
            </a:xfrm>
            <a:prstGeom prst="leftRightArrow">
              <a:avLst>
                <a:gd name="adj1" fmla="val 60000"/>
                <a:gd name="adj2" fmla="val 50000"/>
              </a:avLst>
            </a:prstGeom>
            <a:solidFill>
              <a:schemeClr val="bg1">
                <a:lumMod val="6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34" name="Left-Right Arrow 4"/>
            <p:cNvSpPr/>
            <p:nvPr/>
          </p:nvSpPr>
          <p:spPr>
            <a:xfrm rot="2534578">
              <a:off x="5086085" y="1804146"/>
              <a:ext cx="872303" cy="268559"/>
            </a:xfrm>
            <a:prstGeom prst="rect">
              <a:avLst/>
            </a:prstGeom>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844550">
                <a:lnSpc>
                  <a:spcPct val="90000"/>
                </a:lnSpc>
                <a:spcAft>
                  <a:spcPct val="35000"/>
                </a:spcAft>
                <a:defRPr/>
              </a:pPr>
              <a:endParaRPr lang="en-US" sz="1900"/>
            </a:p>
          </p:txBody>
        </p:sp>
      </p:grpSp>
      <p:sp>
        <p:nvSpPr>
          <p:cNvPr id="35" name="Minus 34"/>
          <p:cNvSpPr/>
          <p:nvPr/>
        </p:nvSpPr>
        <p:spPr>
          <a:xfrm rot="20759122">
            <a:off x="5775325" y="3173413"/>
            <a:ext cx="909638" cy="360362"/>
          </a:xfrm>
          <a:prstGeom prst="mathMin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54283" name="Group 35"/>
          <p:cNvGrpSpPr>
            <a:grpSpLocks/>
          </p:cNvGrpSpPr>
          <p:nvPr/>
        </p:nvGrpSpPr>
        <p:grpSpPr bwMode="auto">
          <a:xfrm>
            <a:off x="4376738" y="4221163"/>
            <a:ext cx="1139825" cy="446087"/>
            <a:chOff x="4396299" y="3015143"/>
            <a:chExt cx="1139237" cy="446540"/>
          </a:xfrm>
        </p:grpSpPr>
        <p:sp>
          <p:nvSpPr>
            <p:cNvPr id="37" name="Left-Right Arrow 36"/>
            <p:cNvSpPr/>
            <p:nvPr/>
          </p:nvSpPr>
          <p:spPr>
            <a:xfrm rot="10800011">
              <a:off x="4396299" y="3015143"/>
              <a:ext cx="1139237" cy="446540"/>
            </a:xfrm>
            <a:prstGeom prst="leftRightArrow">
              <a:avLst>
                <a:gd name="adj1" fmla="val 60000"/>
                <a:gd name="adj2" fmla="val 50000"/>
              </a:avLst>
            </a:prstGeom>
            <a:solidFill>
              <a:schemeClr val="bg1">
                <a:lumMod val="65000"/>
              </a:schemeClr>
            </a:solidFill>
          </p:spPr>
          <p:style>
            <a:lnRef idx="0">
              <a:schemeClr val="accent1">
                <a:tint val="60000"/>
                <a:hueOff val="0"/>
                <a:satOff val="0"/>
                <a:lumOff val="0"/>
                <a:alphaOff val="0"/>
              </a:schemeClr>
            </a:lnRef>
            <a:fillRef idx="1">
              <a:scrgbClr r="0" g="0" b="0"/>
            </a:fillRef>
            <a:effectRef idx="0">
              <a:schemeClr val="accent1">
                <a:tint val="60000"/>
                <a:hueOff val="0"/>
                <a:satOff val="0"/>
                <a:lumOff val="0"/>
                <a:alphaOff val="0"/>
              </a:schemeClr>
            </a:effectRef>
            <a:fontRef idx="minor">
              <a:schemeClr val="lt1"/>
            </a:fontRef>
          </p:style>
        </p:sp>
        <p:sp>
          <p:nvSpPr>
            <p:cNvPr id="38" name="Left-Right Arrow 4"/>
            <p:cNvSpPr/>
            <p:nvPr/>
          </p:nvSpPr>
          <p:spPr>
            <a:xfrm rot="21600011">
              <a:off x="4529580" y="3104133"/>
              <a:ext cx="872675" cy="268559"/>
            </a:xfrm>
            <a:prstGeom prst="rect">
              <a:avLst/>
            </a:prstGeom>
          </p:spPr>
          <p:style>
            <a:lnRef idx="0">
              <a:scrgbClr r="0" g="0" b="0"/>
            </a:lnRef>
            <a:fillRef idx="0">
              <a:scrgbClr r="0" g="0" b="0"/>
            </a:fillRef>
            <a:effectRef idx="0">
              <a:scrgbClr r="0" g="0" b="0"/>
            </a:effectRef>
            <a:fontRef idx="minor">
              <a:schemeClr val="lt1"/>
            </a:fontRef>
          </p:style>
          <p:txBody>
            <a:bodyPr lIns="0" tIns="0" rIns="0" bIns="0" spcCol="1270" anchor="ctr"/>
            <a:lstStyle/>
            <a:p>
              <a:pPr algn="ctr" defTabSz="844550">
                <a:lnSpc>
                  <a:spcPct val="90000"/>
                </a:lnSpc>
                <a:spcAft>
                  <a:spcPct val="35000"/>
                </a:spcAft>
                <a:defRPr/>
              </a:pPr>
              <a:endParaRPr lang="en-US" sz="1900"/>
            </a:p>
          </p:txBody>
        </p:sp>
      </p:grpSp>
      <p:sp>
        <p:nvSpPr>
          <p:cNvPr id="39" name="Minus 38"/>
          <p:cNvSpPr/>
          <p:nvPr/>
        </p:nvSpPr>
        <p:spPr>
          <a:xfrm rot="18460017">
            <a:off x="4481513" y="4305300"/>
            <a:ext cx="935037" cy="360363"/>
          </a:xfrm>
          <a:prstGeom prst="mathMin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4285" name="AutoShape 44"/>
          <p:cNvSpPr>
            <a:spLocks noChangeArrowheads="1"/>
          </p:cNvSpPr>
          <p:nvPr/>
        </p:nvSpPr>
        <p:spPr bwMode="auto">
          <a:xfrm flipV="1">
            <a:off x="1497013" y="5589588"/>
            <a:ext cx="647700" cy="647700"/>
          </a:xfrm>
          <a:prstGeom prst="rtTriangle">
            <a:avLst/>
          </a:prstGeom>
          <a:solidFill>
            <a:srgbClr val="EE3424"/>
          </a:solidFill>
          <a:ln w="9525">
            <a:solidFill>
              <a:schemeClr val="tx1"/>
            </a:solidFill>
            <a:miter lim="800000"/>
            <a:headEnd/>
            <a:tailEnd/>
          </a:ln>
        </p:spPr>
        <p:txBody>
          <a:bodyPr wrap="none" anchor="ctr"/>
          <a:lstStyle/>
          <a:p>
            <a:endParaRPr lang="en-US"/>
          </a:p>
        </p:txBody>
      </p:sp>
      <p:sp>
        <p:nvSpPr>
          <p:cNvPr id="54286" name="TextBox 40"/>
          <p:cNvSpPr txBox="1">
            <a:spLocks noChangeArrowheads="1"/>
          </p:cNvSpPr>
          <p:nvPr/>
        </p:nvSpPr>
        <p:spPr bwMode="auto">
          <a:xfrm>
            <a:off x="1568450" y="5229225"/>
            <a:ext cx="431800" cy="246063"/>
          </a:xfrm>
          <a:prstGeom prst="rect">
            <a:avLst/>
          </a:prstGeom>
          <a:noFill/>
          <a:ln w="9525">
            <a:noFill/>
            <a:miter lim="800000"/>
            <a:headEnd/>
            <a:tailEnd/>
          </a:ln>
        </p:spPr>
        <p:txBody>
          <a:bodyPr lIns="0" tIns="0" rIns="0" bIns="0">
            <a:spAutoFit/>
          </a:bodyPr>
          <a:lstStyle/>
          <a:p>
            <a:r>
              <a:rPr lang="en-US" sz="1600">
                <a:solidFill>
                  <a:schemeClr val="accent2"/>
                </a:solidFill>
              </a:rPr>
              <a:t>BS1</a:t>
            </a:r>
          </a:p>
        </p:txBody>
      </p:sp>
      <p:sp>
        <p:nvSpPr>
          <p:cNvPr id="54287" name="AutoShape 42"/>
          <p:cNvSpPr>
            <a:spLocks noChangeArrowheads="1"/>
          </p:cNvSpPr>
          <p:nvPr/>
        </p:nvSpPr>
        <p:spPr bwMode="auto">
          <a:xfrm flipV="1">
            <a:off x="6537325" y="5589588"/>
            <a:ext cx="647700" cy="647700"/>
          </a:xfrm>
          <a:prstGeom prst="rtTriangle">
            <a:avLst/>
          </a:prstGeom>
          <a:solidFill>
            <a:srgbClr val="78A22F"/>
          </a:solidFill>
          <a:ln w="9525">
            <a:solidFill>
              <a:schemeClr val="tx1"/>
            </a:solidFill>
            <a:miter lim="800000"/>
            <a:headEnd/>
            <a:tailEnd/>
          </a:ln>
        </p:spPr>
        <p:txBody>
          <a:bodyPr wrap="none" anchor="ctr"/>
          <a:lstStyle/>
          <a:p>
            <a:endParaRPr lang="en-US"/>
          </a:p>
        </p:txBody>
      </p:sp>
      <p:sp>
        <p:nvSpPr>
          <p:cNvPr id="54288" name="AutoShape 44"/>
          <p:cNvSpPr>
            <a:spLocks noChangeArrowheads="1"/>
          </p:cNvSpPr>
          <p:nvPr/>
        </p:nvSpPr>
        <p:spPr bwMode="auto">
          <a:xfrm flipV="1">
            <a:off x="2289175" y="5589588"/>
            <a:ext cx="647700" cy="647700"/>
          </a:xfrm>
          <a:prstGeom prst="rtTriangle">
            <a:avLst/>
          </a:prstGeom>
          <a:solidFill>
            <a:srgbClr val="D5872B"/>
          </a:solidFill>
          <a:ln w="9525">
            <a:solidFill>
              <a:schemeClr val="tx1"/>
            </a:solidFill>
            <a:miter lim="800000"/>
            <a:headEnd/>
            <a:tailEnd/>
          </a:ln>
        </p:spPr>
        <p:txBody>
          <a:bodyPr wrap="none" anchor="ctr"/>
          <a:lstStyle/>
          <a:p>
            <a:endParaRPr lang="en-US"/>
          </a:p>
        </p:txBody>
      </p:sp>
      <p:sp>
        <p:nvSpPr>
          <p:cNvPr id="54289" name="AutoShape 44"/>
          <p:cNvSpPr>
            <a:spLocks noChangeArrowheads="1"/>
          </p:cNvSpPr>
          <p:nvPr/>
        </p:nvSpPr>
        <p:spPr bwMode="auto">
          <a:xfrm flipV="1">
            <a:off x="3584575" y="5589588"/>
            <a:ext cx="647700" cy="647700"/>
          </a:xfrm>
          <a:prstGeom prst="rtTriangle">
            <a:avLst/>
          </a:prstGeom>
          <a:solidFill>
            <a:srgbClr val="D7B012"/>
          </a:solidFill>
          <a:ln w="9525">
            <a:solidFill>
              <a:schemeClr val="tx1"/>
            </a:solidFill>
            <a:miter lim="800000"/>
            <a:headEnd/>
            <a:tailEnd/>
          </a:ln>
        </p:spPr>
        <p:txBody>
          <a:bodyPr wrap="none" anchor="ctr"/>
          <a:lstStyle/>
          <a:p>
            <a:endParaRPr lang="en-US"/>
          </a:p>
        </p:txBody>
      </p:sp>
      <p:sp>
        <p:nvSpPr>
          <p:cNvPr id="54290" name="TextBox 15"/>
          <p:cNvSpPr txBox="1">
            <a:spLocks noChangeArrowheads="1"/>
          </p:cNvSpPr>
          <p:nvPr/>
        </p:nvSpPr>
        <p:spPr bwMode="auto">
          <a:xfrm>
            <a:off x="2720975" y="5589588"/>
            <a:ext cx="649288" cy="831850"/>
          </a:xfrm>
          <a:prstGeom prst="rect">
            <a:avLst/>
          </a:prstGeom>
          <a:noFill/>
          <a:ln w="9525">
            <a:noFill/>
            <a:miter lim="800000"/>
            <a:headEnd/>
            <a:tailEnd/>
          </a:ln>
        </p:spPr>
        <p:txBody>
          <a:bodyPr>
            <a:spAutoFit/>
          </a:bodyPr>
          <a:lstStyle/>
          <a:p>
            <a:r>
              <a:rPr lang="en-US" sz="4800"/>
              <a:t>…</a:t>
            </a:r>
          </a:p>
        </p:txBody>
      </p:sp>
      <p:sp>
        <p:nvSpPr>
          <p:cNvPr id="54291" name="TextBox 40"/>
          <p:cNvSpPr txBox="1">
            <a:spLocks noChangeArrowheads="1"/>
          </p:cNvSpPr>
          <p:nvPr/>
        </p:nvSpPr>
        <p:spPr bwMode="auto">
          <a:xfrm>
            <a:off x="2360613" y="5229225"/>
            <a:ext cx="431800" cy="246063"/>
          </a:xfrm>
          <a:prstGeom prst="rect">
            <a:avLst/>
          </a:prstGeom>
          <a:noFill/>
          <a:ln w="9525">
            <a:noFill/>
            <a:miter lim="800000"/>
            <a:headEnd/>
            <a:tailEnd/>
          </a:ln>
        </p:spPr>
        <p:txBody>
          <a:bodyPr lIns="0" tIns="0" rIns="0" bIns="0">
            <a:spAutoFit/>
          </a:bodyPr>
          <a:lstStyle/>
          <a:p>
            <a:r>
              <a:rPr lang="en-US" sz="1600">
                <a:solidFill>
                  <a:schemeClr val="accent2"/>
                </a:solidFill>
              </a:rPr>
              <a:t>BS2</a:t>
            </a:r>
          </a:p>
        </p:txBody>
      </p:sp>
      <p:sp>
        <p:nvSpPr>
          <p:cNvPr id="54292" name="TextBox 40"/>
          <p:cNvSpPr txBox="1">
            <a:spLocks noChangeArrowheads="1"/>
          </p:cNvSpPr>
          <p:nvPr/>
        </p:nvSpPr>
        <p:spPr bwMode="auto">
          <a:xfrm>
            <a:off x="3657600" y="5229225"/>
            <a:ext cx="431800" cy="246063"/>
          </a:xfrm>
          <a:prstGeom prst="rect">
            <a:avLst/>
          </a:prstGeom>
          <a:noFill/>
          <a:ln w="9525">
            <a:noFill/>
            <a:miter lim="800000"/>
            <a:headEnd/>
            <a:tailEnd/>
          </a:ln>
        </p:spPr>
        <p:txBody>
          <a:bodyPr lIns="0" tIns="0" rIns="0" bIns="0">
            <a:spAutoFit/>
          </a:bodyPr>
          <a:lstStyle/>
          <a:p>
            <a:r>
              <a:rPr lang="en-US" sz="1600">
                <a:solidFill>
                  <a:schemeClr val="accent2"/>
                </a:solidFill>
              </a:rPr>
              <a:t>BS3</a:t>
            </a:r>
          </a:p>
        </p:txBody>
      </p:sp>
      <p:sp>
        <p:nvSpPr>
          <p:cNvPr id="54293" name="TextBox 40"/>
          <p:cNvSpPr txBox="1">
            <a:spLocks noChangeArrowheads="1"/>
          </p:cNvSpPr>
          <p:nvPr/>
        </p:nvSpPr>
        <p:spPr bwMode="auto">
          <a:xfrm>
            <a:off x="6392863" y="5229225"/>
            <a:ext cx="936625" cy="246063"/>
          </a:xfrm>
          <a:prstGeom prst="rect">
            <a:avLst/>
          </a:prstGeom>
          <a:noFill/>
          <a:ln w="9525">
            <a:noFill/>
            <a:miter lim="800000"/>
            <a:headEnd/>
            <a:tailEnd/>
          </a:ln>
        </p:spPr>
        <p:txBody>
          <a:bodyPr lIns="0" tIns="0" rIns="0" bIns="0">
            <a:spAutoFit/>
          </a:bodyPr>
          <a:lstStyle/>
          <a:p>
            <a:r>
              <a:rPr lang="en-US" sz="1600">
                <a:solidFill>
                  <a:schemeClr val="accent2"/>
                </a:solidFill>
              </a:rPr>
              <a:t>Real Data</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eaLnBrk="1" hangingPunct="1"/>
            <a:r>
              <a:rPr lang="en-GB" smtClean="0"/>
              <a:t>Do you Bootstrap a triangle?</a:t>
            </a:r>
            <a:br>
              <a:rPr lang="en-GB" smtClean="0"/>
            </a:br>
            <a:r>
              <a:rPr lang="en-US" smtClean="0"/>
              <a:t>The observations in a triangle are not iid</a:t>
            </a:r>
          </a:p>
        </p:txBody>
      </p:sp>
      <p:pic>
        <p:nvPicPr>
          <p:cNvPr id="55299" name="Picture 2"/>
          <p:cNvPicPr>
            <a:picLocks noGrp="1" noChangeAspect="1" noChangeArrowheads="1"/>
          </p:cNvPicPr>
          <p:nvPr>
            <p:ph idx="1"/>
          </p:nvPr>
        </p:nvPicPr>
        <p:blipFill>
          <a:blip r:embed="rId2" cstate="print"/>
          <a:srcRect/>
          <a:stretch>
            <a:fillRect/>
          </a:stretch>
        </p:blipFill>
        <p:spPr>
          <a:xfrm>
            <a:off x="488950" y="2133600"/>
            <a:ext cx="8980488" cy="3551238"/>
          </a:xfrm>
        </p:spPr>
      </p:pic>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0A580CFD-B675-4D04-952B-E83C207FAB8C}" type="slidenum">
              <a:rPr lang="en-US" smtClean="0"/>
              <a:pPr fontAlgn="base">
                <a:spcBef>
                  <a:spcPct val="0"/>
                </a:spcBef>
                <a:spcAft>
                  <a:spcPct val="0"/>
                </a:spcAft>
                <a:defRPr/>
              </a:pPr>
              <a:t>51</a:t>
            </a:fld>
            <a:endParaRPr lang="en-US"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550863" y="488950"/>
            <a:ext cx="9001125" cy="1427163"/>
          </a:xfrm>
        </p:spPr>
        <p:txBody>
          <a:bodyPr/>
          <a:lstStyle/>
          <a:p>
            <a:pPr eaLnBrk="1" hangingPunct="1"/>
            <a:r>
              <a:rPr lang="en-US" smtClean="0"/>
              <a:t>Bootstrapping the data is like assuming each fitted value is zero. That is, a residual = observation</a:t>
            </a:r>
          </a:p>
        </p:txBody>
      </p:sp>
      <p:pic>
        <p:nvPicPr>
          <p:cNvPr id="56323" name="Picture 3"/>
          <p:cNvPicPr>
            <a:picLocks noGrp="1" noChangeAspect="1" noChangeArrowheads="1"/>
          </p:cNvPicPr>
          <p:nvPr>
            <p:ph sz="half" idx="1"/>
          </p:nvPr>
        </p:nvPicPr>
        <p:blipFill>
          <a:blip r:embed="rId2" cstate="print"/>
          <a:srcRect/>
          <a:stretch>
            <a:fillRect/>
          </a:stretch>
        </p:blipFill>
        <p:spPr>
          <a:xfrm>
            <a:off x="1289050" y="2619375"/>
            <a:ext cx="2895600" cy="2795588"/>
          </a:xfrm>
        </p:spPr>
      </p:pic>
      <p:pic>
        <p:nvPicPr>
          <p:cNvPr id="56324" name="Picture 2"/>
          <p:cNvPicPr>
            <a:picLocks noGrp="1" noChangeAspect="1" noChangeArrowheads="1"/>
          </p:cNvPicPr>
          <p:nvPr>
            <p:ph sz="half" idx="2"/>
          </p:nvPr>
        </p:nvPicPr>
        <p:blipFill>
          <a:blip r:embed="rId3" cstate="print"/>
          <a:srcRect/>
          <a:stretch>
            <a:fillRect/>
          </a:stretch>
        </p:blipFill>
        <p:spPr>
          <a:xfrm>
            <a:off x="5959475" y="2551113"/>
            <a:ext cx="2746375" cy="2932112"/>
          </a:xfrm>
        </p:spPr>
      </p:pic>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F7CA456E-0BE4-49B9-BD9F-8651673A2CE6}" type="slidenum">
              <a:rPr lang="en-US" smtClean="0"/>
              <a:pPr fontAlgn="base">
                <a:spcBef>
                  <a:spcPct val="0"/>
                </a:spcBef>
                <a:spcAft>
                  <a:spcPct val="0"/>
                </a:spcAft>
                <a:defRPr/>
              </a:pPr>
              <a:t>52</a:t>
            </a:fld>
            <a:endParaRPr lang="en-US" smtClean="0"/>
          </a:p>
        </p:txBody>
      </p:sp>
      <p:sp>
        <p:nvSpPr>
          <p:cNvPr id="56327" name="TextBox 40"/>
          <p:cNvSpPr txBox="1">
            <a:spLocks noChangeArrowheads="1"/>
          </p:cNvSpPr>
          <p:nvPr/>
        </p:nvSpPr>
        <p:spPr bwMode="auto">
          <a:xfrm>
            <a:off x="1857375" y="2060575"/>
            <a:ext cx="1800225" cy="246063"/>
          </a:xfrm>
          <a:prstGeom prst="rect">
            <a:avLst/>
          </a:prstGeom>
          <a:noFill/>
          <a:ln w="9525">
            <a:noFill/>
            <a:miter lim="800000"/>
            <a:headEnd/>
            <a:tailEnd/>
          </a:ln>
        </p:spPr>
        <p:txBody>
          <a:bodyPr lIns="0" tIns="0" rIns="0" bIns="0">
            <a:spAutoFit/>
          </a:bodyPr>
          <a:lstStyle/>
          <a:p>
            <a:r>
              <a:rPr lang="en-US" sz="1600">
                <a:solidFill>
                  <a:schemeClr val="accent2"/>
                </a:solidFill>
              </a:rPr>
              <a:t>A bootstrap sample</a:t>
            </a:r>
          </a:p>
        </p:txBody>
      </p:sp>
      <p:sp>
        <p:nvSpPr>
          <p:cNvPr id="56328" name="TextBox 40"/>
          <p:cNvSpPr txBox="1">
            <a:spLocks noChangeArrowheads="1"/>
          </p:cNvSpPr>
          <p:nvPr/>
        </p:nvSpPr>
        <p:spPr bwMode="auto">
          <a:xfrm>
            <a:off x="7113588" y="2060575"/>
            <a:ext cx="503237" cy="246063"/>
          </a:xfrm>
          <a:prstGeom prst="rect">
            <a:avLst/>
          </a:prstGeom>
          <a:noFill/>
          <a:ln w="9525">
            <a:noFill/>
            <a:miter lim="800000"/>
            <a:headEnd/>
            <a:tailEnd/>
          </a:ln>
        </p:spPr>
        <p:txBody>
          <a:bodyPr lIns="0" tIns="0" rIns="0" bIns="0">
            <a:spAutoFit/>
          </a:bodyPr>
          <a:lstStyle/>
          <a:p>
            <a:r>
              <a:rPr lang="en-US" sz="1600">
                <a:solidFill>
                  <a:schemeClr val="accent2"/>
                </a:solidFill>
              </a:rPr>
              <a:t>Data</a:t>
            </a:r>
          </a:p>
        </p:txBody>
      </p:sp>
      <p:sp>
        <p:nvSpPr>
          <p:cNvPr id="56329" name="TextBox 8"/>
          <p:cNvSpPr txBox="1">
            <a:spLocks noChangeArrowheads="1"/>
          </p:cNvSpPr>
          <p:nvPr/>
        </p:nvSpPr>
        <p:spPr bwMode="auto">
          <a:xfrm>
            <a:off x="849313" y="6021388"/>
            <a:ext cx="7840662" cy="646112"/>
          </a:xfrm>
          <a:prstGeom prst="rect">
            <a:avLst/>
          </a:prstGeom>
          <a:noFill/>
          <a:ln w="9525">
            <a:noFill/>
            <a:miter lim="800000"/>
            <a:headEnd/>
            <a:tailEnd/>
          </a:ln>
        </p:spPr>
        <p:txBody>
          <a:bodyPr wrap="none">
            <a:spAutoFit/>
          </a:bodyPr>
          <a:lstStyle/>
          <a:p>
            <a:r>
              <a:rPr lang="en-US"/>
              <a:t>You can easily tell the difference between the BS sample and the real data.</a:t>
            </a:r>
          </a:p>
          <a:p>
            <a:r>
              <a:rPr lang="en-US"/>
              <a:t> So we need a better model</a:t>
            </a:r>
          </a:p>
        </p:txBody>
      </p:sp>
      <p:sp>
        <p:nvSpPr>
          <p:cNvPr id="56330" name="TextBox 9"/>
          <p:cNvSpPr txBox="1">
            <a:spLocks noChangeArrowheads="1"/>
          </p:cNvSpPr>
          <p:nvPr/>
        </p:nvSpPr>
        <p:spPr bwMode="auto">
          <a:xfrm>
            <a:off x="1423988" y="1412875"/>
            <a:ext cx="6842125" cy="400050"/>
          </a:xfrm>
          <a:prstGeom prst="rect">
            <a:avLst/>
          </a:prstGeom>
          <a:noFill/>
          <a:ln w="9525">
            <a:noFill/>
            <a:miter lim="800000"/>
            <a:headEnd/>
            <a:tailEnd/>
          </a:ln>
        </p:spPr>
        <p:txBody>
          <a:bodyPr>
            <a:spAutoFit/>
          </a:bodyPr>
          <a:lstStyle/>
          <a:p>
            <a:r>
              <a:rPr lang="en-US" sz="2000" b="1"/>
              <a:t>Would anybody want to do that? Why not?</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pPr eaLnBrk="1" hangingPunct="1"/>
            <a:r>
              <a:rPr lang="en-GB" smtClean="0"/>
              <a:t>The Residuals</a:t>
            </a:r>
            <a:endParaRPr lang="en-US" smtClean="0"/>
          </a:p>
        </p:txBody>
      </p:sp>
      <p:sp>
        <p:nvSpPr>
          <p:cNvPr id="57347" name="Content Placeholder 2"/>
          <p:cNvSpPr>
            <a:spLocks noGrp="1"/>
          </p:cNvSpPr>
          <p:nvPr>
            <p:ph idx="1"/>
          </p:nvPr>
        </p:nvSpPr>
        <p:spPr>
          <a:xfrm>
            <a:off x="550863" y="2060575"/>
            <a:ext cx="9001125" cy="4065588"/>
          </a:xfrm>
        </p:spPr>
        <p:txBody>
          <a:bodyPr/>
          <a:lstStyle/>
          <a:p>
            <a:pPr eaLnBrk="1" hangingPunct="1"/>
            <a:r>
              <a:rPr lang="en-US" smtClean="0"/>
              <a:t>These are the differences between the observed values and the fitted values:</a:t>
            </a:r>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r>
              <a:rPr lang="en-US" sz="2800" b="1" smtClean="0"/>
              <a:t>The residuals represent the trends in the data minus the trends estimated by the model.</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4069B686-AB43-474D-8584-8B72008EDE03}" type="slidenum">
              <a:rPr lang="en-US" smtClean="0"/>
              <a:pPr fontAlgn="base">
                <a:spcBef>
                  <a:spcPct val="0"/>
                </a:spcBef>
                <a:spcAft>
                  <a:spcPct val="0"/>
                </a:spcAft>
                <a:defRPr/>
              </a:pPr>
              <a:t>53</a:t>
            </a:fld>
            <a:endParaRPr lang="en-US" smtClean="0"/>
          </a:p>
        </p:txBody>
      </p:sp>
      <p:pic>
        <p:nvPicPr>
          <p:cNvPr id="57350"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865438" y="3429000"/>
            <a:ext cx="4110037" cy="5000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pPr eaLnBrk="1" hangingPunct="1"/>
            <a:r>
              <a:rPr lang="en-GB" smtClean="0"/>
              <a:t>Bootstrapped Dataset</a:t>
            </a:r>
            <a:endParaRPr lang="en-US" smtClean="0"/>
          </a:p>
        </p:txBody>
      </p:sp>
      <p:sp>
        <p:nvSpPr>
          <p:cNvPr id="58371" name="Content Placeholder 2"/>
          <p:cNvSpPr>
            <a:spLocks noGrp="1"/>
          </p:cNvSpPr>
          <p:nvPr>
            <p:ph idx="1"/>
          </p:nvPr>
        </p:nvSpPr>
        <p:spPr>
          <a:xfrm>
            <a:off x="550863" y="3284538"/>
            <a:ext cx="9001125" cy="2841625"/>
          </a:xfrm>
        </p:spPr>
        <p:txBody>
          <a:bodyPr/>
          <a:lstStyle/>
          <a:p>
            <a:pPr eaLnBrk="1" hangingPunct="1"/>
            <a:r>
              <a:rPr lang="en-US" smtClean="0"/>
              <a:t>Working backwards from the bootstrapped residuals</a:t>
            </a:r>
          </a:p>
          <a:p>
            <a:pPr eaLnBrk="1" hangingPunct="1">
              <a:buFont typeface="Arial" charset="0"/>
              <a:buNone/>
            </a:pPr>
            <a:r>
              <a:rPr lang="en-GB" smtClean="0"/>
              <a:t>	we form a  bootstrap dataset</a:t>
            </a:r>
          </a:p>
          <a:p>
            <a:pPr eaLnBrk="1" hangingPunct="1">
              <a:buFont typeface="Arial" charset="0"/>
              <a:buNone/>
            </a:pPr>
            <a:endParaRPr lang="en-GB" smtClean="0"/>
          </a:p>
          <a:p>
            <a:pPr eaLnBrk="1" hangingPunct="1"/>
            <a:endParaRPr lang="en-US"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5FCBB6A0-4E45-4D68-87A8-3383023F9C1B}" type="slidenum">
              <a:rPr lang="en-US" smtClean="0"/>
              <a:pPr fontAlgn="base">
                <a:spcBef>
                  <a:spcPct val="0"/>
                </a:spcBef>
                <a:spcAft>
                  <a:spcPct val="0"/>
                </a:spcAft>
                <a:defRPr/>
              </a:pPr>
              <a:t>54</a:t>
            </a:fld>
            <a:endParaRPr lang="en-US" smtClean="0"/>
          </a:p>
        </p:txBody>
      </p:sp>
      <p:pic>
        <p:nvPicPr>
          <p:cNvPr id="58374"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152775" y="1557338"/>
            <a:ext cx="2071688" cy="571500"/>
          </a:xfrm>
          <a:prstGeom prst="rect">
            <a:avLst/>
          </a:prstGeom>
          <a:noFill/>
          <a:ln w="9525">
            <a:noFill/>
            <a:miter lim="800000"/>
            <a:headEnd/>
            <a:tailEnd/>
          </a:ln>
        </p:spPr>
      </p:pic>
      <p:grpSp>
        <p:nvGrpSpPr>
          <p:cNvPr id="58375" name="Group 85"/>
          <p:cNvGrpSpPr>
            <a:grpSpLocks/>
          </p:cNvGrpSpPr>
          <p:nvPr/>
        </p:nvGrpSpPr>
        <p:grpSpPr bwMode="auto">
          <a:xfrm>
            <a:off x="6429375" y="1857375"/>
            <a:ext cx="612775" cy="900113"/>
            <a:chOff x="2253" y="1412"/>
            <a:chExt cx="386" cy="567"/>
          </a:xfrm>
        </p:grpSpPr>
        <p:grpSp>
          <p:nvGrpSpPr>
            <p:cNvPr id="58384" name="Group 40"/>
            <p:cNvGrpSpPr>
              <a:grpSpLocks/>
            </p:cNvGrpSpPr>
            <p:nvPr/>
          </p:nvGrpSpPr>
          <p:grpSpPr bwMode="auto">
            <a:xfrm>
              <a:off x="2253" y="1412"/>
              <a:ext cx="386" cy="567"/>
              <a:chOff x="2253" y="1412"/>
              <a:chExt cx="386" cy="567"/>
            </a:xfrm>
          </p:grpSpPr>
          <p:sp>
            <p:nvSpPr>
              <p:cNvPr id="58395" name="AutoShape 12"/>
              <p:cNvSpPr>
                <a:spLocks noChangeArrowheads="1"/>
              </p:cNvSpPr>
              <p:nvPr/>
            </p:nvSpPr>
            <p:spPr bwMode="auto">
              <a:xfrm>
                <a:off x="2253" y="1627"/>
                <a:ext cx="386" cy="352"/>
              </a:xfrm>
              <a:prstGeom prst="bracketPair">
                <a:avLst>
                  <a:gd name="adj" fmla="val 16667"/>
                </a:avLst>
              </a:prstGeom>
              <a:noFill/>
              <a:ln w="9525">
                <a:solidFill>
                  <a:schemeClr val="tx1"/>
                </a:solidFill>
                <a:round/>
                <a:headEnd/>
                <a:tailEnd/>
              </a:ln>
            </p:spPr>
            <p:txBody>
              <a:bodyPr wrap="none" anchor="ctr"/>
              <a:lstStyle/>
              <a:p>
                <a:endParaRPr lang="en-US"/>
              </a:p>
            </p:txBody>
          </p:sp>
          <p:grpSp>
            <p:nvGrpSpPr>
              <p:cNvPr id="58396" name="Group 15"/>
              <p:cNvGrpSpPr>
                <a:grpSpLocks/>
              </p:cNvGrpSpPr>
              <p:nvPr/>
            </p:nvGrpSpPr>
            <p:grpSpPr bwMode="auto">
              <a:xfrm>
                <a:off x="2314" y="1412"/>
                <a:ext cx="271" cy="215"/>
                <a:chOff x="3221" y="731"/>
                <a:chExt cx="271" cy="567"/>
              </a:xfrm>
            </p:grpSpPr>
            <p:sp>
              <p:nvSpPr>
                <p:cNvPr id="58398" name="AutoShape 13"/>
                <p:cNvSpPr>
                  <a:spLocks/>
                </p:cNvSpPr>
                <p:nvPr/>
              </p:nvSpPr>
              <p:spPr bwMode="auto">
                <a:xfrm>
                  <a:off x="3447" y="731"/>
                  <a:ext cx="45" cy="567"/>
                </a:xfrm>
                <a:prstGeom prst="leftBracket">
                  <a:avLst>
                    <a:gd name="adj" fmla="val 105000"/>
                  </a:avLst>
                </a:prstGeom>
                <a:noFill/>
                <a:ln w="9525">
                  <a:solidFill>
                    <a:schemeClr val="tx1"/>
                  </a:solidFill>
                  <a:round/>
                  <a:headEnd/>
                  <a:tailEnd/>
                </a:ln>
              </p:spPr>
              <p:txBody>
                <a:bodyPr wrap="none" anchor="ctr"/>
                <a:lstStyle/>
                <a:p>
                  <a:endParaRPr lang="en-US"/>
                </a:p>
              </p:txBody>
            </p:sp>
            <p:sp>
              <p:nvSpPr>
                <p:cNvPr id="58399" name="AutoShape 14"/>
                <p:cNvSpPr>
                  <a:spLocks/>
                </p:cNvSpPr>
                <p:nvPr/>
              </p:nvSpPr>
              <p:spPr bwMode="auto">
                <a:xfrm flipH="1">
                  <a:off x="3221" y="731"/>
                  <a:ext cx="45" cy="567"/>
                </a:xfrm>
                <a:prstGeom prst="leftBracket">
                  <a:avLst>
                    <a:gd name="adj" fmla="val 105000"/>
                  </a:avLst>
                </a:prstGeom>
                <a:noFill/>
                <a:ln w="9525">
                  <a:solidFill>
                    <a:schemeClr val="tx1"/>
                  </a:solidFill>
                  <a:round/>
                  <a:headEnd/>
                  <a:tailEnd/>
                </a:ln>
              </p:spPr>
              <p:txBody>
                <a:bodyPr wrap="none" anchor="ctr"/>
                <a:lstStyle/>
                <a:p>
                  <a:endParaRPr lang="en-US"/>
                </a:p>
              </p:txBody>
            </p:sp>
          </p:grpSp>
          <p:sp>
            <p:nvSpPr>
              <p:cNvPr id="58397" name="Line 16"/>
              <p:cNvSpPr>
                <a:spLocks noChangeShapeType="1"/>
              </p:cNvSpPr>
              <p:nvPr/>
            </p:nvSpPr>
            <p:spPr bwMode="auto">
              <a:xfrm>
                <a:off x="2313" y="1979"/>
                <a:ext cx="272" cy="0"/>
              </a:xfrm>
              <a:prstGeom prst="line">
                <a:avLst/>
              </a:prstGeom>
              <a:noFill/>
              <a:ln w="9525">
                <a:solidFill>
                  <a:schemeClr val="tx1"/>
                </a:solidFill>
                <a:round/>
                <a:headEnd/>
                <a:tailEnd/>
              </a:ln>
            </p:spPr>
            <p:txBody>
              <a:bodyPr/>
              <a:lstStyle/>
              <a:p>
                <a:endParaRPr lang="en-US"/>
              </a:p>
            </p:txBody>
          </p:sp>
        </p:grpSp>
        <p:grpSp>
          <p:nvGrpSpPr>
            <p:cNvPr id="58385" name="Group 37"/>
            <p:cNvGrpSpPr>
              <a:grpSpLocks/>
            </p:cNvGrpSpPr>
            <p:nvPr/>
          </p:nvGrpSpPr>
          <p:grpSpPr bwMode="auto">
            <a:xfrm>
              <a:off x="2261" y="1684"/>
              <a:ext cx="369" cy="278"/>
              <a:chOff x="2261" y="1775"/>
              <a:chExt cx="369" cy="278"/>
            </a:xfrm>
          </p:grpSpPr>
          <p:grpSp>
            <p:nvGrpSpPr>
              <p:cNvPr id="58386" name="Group 29"/>
              <p:cNvGrpSpPr>
                <a:grpSpLocks/>
              </p:cNvGrpSpPr>
              <p:nvPr/>
            </p:nvGrpSpPr>
            <p:grpSpPr bwMode="auto">
              <a:xfrm>
                <a:off x="2261" y="1785"/>
                <a:ext cx="271" cy="268"/>
                <a:chOff x="2268" y="1722"/>
                <a:chExt cx="317" cy="312"/>
              </a:xfrm>
            </p:grpSpPr>
            <p:sp>
              <p:nvSpPr>
                <p:cNvPr id="58388" name="Oval 17"/>
                <p:cNvSpPr>
                  <a:spLocks noChangeArrowheads="1"/>
                </p:cNvSpPr>
                <p:nvPr/>
              </p:nvSpPr>
              <p:spPr bwMode="auto">
                <a:xfrm>
                  <a:off x="2268" y="1751"/>
                  <a:ext cx="91" cy="91"/>
                </a:xfrm>
                <a:prstGeom prst="ellipse">
                  <a:avLst/>
                </a:prstGeom>
                <a:solidFill>
                  <a:srgbClr val="FFCC99"/>
                </a:solidFill>
                <a:ln w="9525">
                  <a:solidFill>
                    <a:schemeClr val="tx1"/>
                  </a:solidFill>
                  <a:round/>
                  <a:headEnd/>
                  <a:tailEnd/>
                </a:ln>
              </p:spPr>
              <p:txBody>
                <a:bodyPr wrap="none" anchor="ctr"/>
                <a:lstStyle/>
                <a:p>
                  <a:endParaRPr lang="en-US"/>
                </a:p>
              </p:txBody>
            </p:sp>
            <p:sp>
              <p:nvSpPr>
                <p:cNvPr id="58389" name="Oval 18"/>
                <p:cNvSpPr>
                  <a:spLocks noChangeArrowheads="1"/>
                </p:cNvSpPr>
                <p:nvPr/>
              </p:nvSpPr>
              <p:spPr bwMode="auto">
                <a:xfrm>
                  <a:off x="2381" y="1842"/>
                  <a:ext cx="91" cy="91"/>
                </a:xfrm>
                <a:prstGeom prst="ellipse">
                  <a:avLst/>
                </a:prstGeom>
                <a:solidFill>
                  <a:srgbClr val="FFCC99"/>
                </a:solidFill>
                <a:ln w="9525">
                  <a:solidFill>
                    <a:schemeClr val="tx1"/>
                  </a:solidFill>
                  <a:round/>
                  <a:headEnd/>
                  <a:tailEnd/>
                </a:ln>
              </p:spPr>
              <p:txBody>
                <a:bodyPr wrap="none" anchor="ctr"/>
                <a:lstStyle/>
                <a:p>
                  <a:endParaRPr lang="en-US"/>
                </a:p>
              </p:txBody>
            </p:sp>
            <p:sp>
              <p:nvSpPr>
                <p:cNvPr id="58390" name="Oval 19"/>
                <p:cNvSpPr>
                  <a:spLocks noChangeArrowheads="1"/>
                </p:cNvSpPr>
                <p:nvPr/>
              </p:nvSpPr>
              <p:spPr bwMode="auto">
                <a:xfrm>
                  <a:off x="2268" y="1887"/>
                  <a:ext cx="91" cy="91"/>
                </a:xfrm>
                <a:prstGeom prst="ellipse">
                  <a:avLst/>
                </a:prstGeom>
                <a:solidFill>
                  <a:srgbClr val="FFCC99"/>
                </a:solidFill>
                <a:ln w="9525">
                  <a:solidFill>
                    <a:schemeClr val="tx1"/>
                  </a:solidFill>
                  <a:round/>
                  <a:headEnd/>
                  <a:tailEnd/>
                </a:ln>
              </p:spPr>
              <p:txBody>
                <a:bodyPr wrap="none" anchor="ctr"/>
                <a:lstStyle/>
                <a:p>
                  <a:endParaRPr lang="en-US"/>
                </a:p>
              </p:txBody>
            </p:sp>
            <p:sp>
              <p:nvSpPr>
                <p:cNvPr id="58391" name="Oval 20"/>
                <p:cNvSpPr>
                  <a:spLocks noChangeArrowheads="1"/>
                </p:cNvSpPr>
                <p:nvPr/>
              </p:nvSpPr>
              <p:spPr bwMode="auto">
                <a:xfrm>
                  <a:off x="2399" y="1722"/>
                  <a:ext cx="91" cy="91"/>
                </a:xfrm>
                <a:prstGeom prst="ellipse">
                  <a:avLst/>
                </a:prstGeom>
                <a:solidFill>
                  <a:srgbClr val="FFCC99"/>
                </a:solidFill>
                <a:ln w="9525">
                  <a:solidFill>
                    <a:schemeClr val="tx1"/>
                  </a:solidFill>
                  <a:round/>
                  <a:headEnd/>
                  <a:tailEnd/>
                </a:ln>
              </p:spPr>
              <p:txBody>
                <a:bodyPr wrap="none" anchor="ctr"/>
                <a:lstStyle/>
                <a:p>
                  <a:endParaRPr lang="en-US"/>
                </a:p>
              </p:txBody>
            </p:sp>
            <p:sp>
              <p:nvSpPr>
                <p:cNvPr id="58392" name="Oval 21"/>
                <p:cNvSpPr>
                  <a:spLocks noChangeArrowheads="1"/>
                </p:cNvSpPr>
                <p:nvPr/>
              </p:nvSpPr>
              <p:spPr bwMode="auto">
                <a:xfrm>
                  <a:off x="2494" y="1797"/>
                  <a:ext cx="91" cy="91"/>
                </a:xfrm>
                <a:prstGeom prst="ellipse">
                  <a:avLst/>
                </a:prstGeom>
                <a:solidFill>
                  <a:srgbClr val="FFCC99"/>
                </a:solidFill>
                <a:ln w="9525">
                  <a:solidFill>
                    <a:schemeClr val="tx1"/>
                  </a:solidFill>
                  <a:round/>
                  <a:headEnd/>
                  <a:tailEnd/>
                </a:ln>
              </p:spPr>
              <p:txBody>
                <a:bodyPr wrap="none" anchor="ctr"/>
                <a:lstStyle/>
                <a:p>
                  <a:endParaRPr lang="en-US"/>
                </a:p>
              </p:txBody>
            </p:sp>
            <p:sp>
              <p:nvSpPr>
                <p:cNvPr id="58393" name="Oval 22"/>
                <p:cNvSpPr>
                  <a:spLocks noChangeArrowheads="1"/>
                </p:cNvSpPr>
                <p:nvPr/>
              </p:nvSpPr>
              <p:spPr bwMode="auto">
                <a:xfrm>
                  <a:off x="2472" y="1932"/>
                  <a:ext cx="91" cy="91"/>
                </a:xfrm>
                <a:prstGeom prst="ellipse">
                  <a:avLst/>
                </a:prstGeom>
                <a:solidFill>
                  <a:srgbClr val="FFCC99"/>
                </a:solidFill>
                <a:ln w="9525">
                  <a:solidFill>
                    <a:schemeClr val="tx1"/>
                  </a:solidFill>
                  <a:round/>
                  <a:headEnd/>
                  <a:tailEnd/>
                </a:ln>
              </p:spPr>
              <p:txBody>
                <a:bodyPr wrap="none" anchor="ctr"/>
                <a:lstStyle/>
                <a:p>
                  <a:endParaRPr lang="en-US"/>
                </a:p>
              </p:txBody>
            </p:sp>
            <p:sp>
              <p:nvSpPr>
                <p:cNvPr id="58394" name="Oval 23"/>
                <p:cNvSpPr>
                  <a:spLocks noChangeArrowheads="1"/>
                </p:cNvSpPr>
                <p:nvPr/>
              </p:nvSpPr>
              <p:spPr bwMode="auto">
                <a:xfrm>
                  <a:off x="2359" y="1943"/>
                  <a:ext cx="91" cy="91"/>
                </a:xfrm>
                <a:prstGeom prst="ellipse">
                  <a:avLst/>
                </a:prstGeom>
                <a:solidFill>
                  <a:srgbClr val="FFCC99"/>
                </a:solidFill>
                <a:ln w="9525">
                  <a:solidFill>
                    <a:schemeClr val="tx1"/>
                  </a:solidFill>
                  <a:round/>
                  <a:headEnd/>
                  <a:tailEnd/>
                </a:ln>
              </p:spPr>
              <p:txBody>
                <a:bodyPr wrap="none" anchor="ctr"/>
                <a:lstStyle/>
                <a:p>
                  <a:endParaRPr lang="en-US"/>
                </a:p>
              </p:txBody>
            </p:sp>
          </p:grpSp>
          <p:sp>
            <p:nvSpPr>
              <p:cNvPr id="58387" name="AutoShape 28"/>
              <p:cNvSpPr>
                <a:spLocks noChangeArrowheads="1"/>
              </p:cNvSpPr>
              <p:nvPr/>
            </p:nvSpPr>
            <p:spPr bwMode="auto">
              <a:xfrm rot="2700000">
                <a:off x="2392" y="1764"/>
                <a:ext cx="227" cy="24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0 w 21600"/>
                  <a:gd name="T19" fmla="*/ 3123 h 21600"/>
                  <a:gd name="T20" fmla="*/ 18460 w 21600"/>
                  <a:gd name="T21" fmla="*/ 1847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190" y="9665"/>
                    </a:moveTo>
                    <a:cubicBezTo>
                      <a:pt x="17630" y="6016"/>
                      <a:pt x="14491" y="3323"/>
                      <a:pt x="10800" y="3323"/>
                    </a:cubicBezTo>
                    <a:cubicBezTo>
                      <a:pt x="8095" y="3322"/>
                      <a:pt x="5601" y="4783"/>
                      <a:pt x="4278" y="7142"/>
                    </a:cubicBezTo>
                    <a:lnTo>
                      <a:pt x="1380" y="5517"/>
                    </a:lnTo>
                    <a:cubicBezTo>
                      <a:pt x="3291" y="2109"/>
                      <a:pt x="6893" y="-1"/>
                      <a:pt x="10800" y="0"/>
                    </a:cubicBezTo>
                    <a:cubicBezTo>
                      <a:pt x="16131" y="0"/>
                      <a:pt x="20665" y="3890"/>
                      <a:pt x="21474" y="9160"/>
                    </a:cubicBezTo>
                    <a:lnTo>
                      <a:pt x="24143" y="8750"/>
                    </a:lnTo>
                    <a:lnTo>
                      <a:pt x="20495" y="13724"/>
                    </a:lnTo>
                    <a:lnTo>
                      <a:pt x="15521" y="10074"/>
                    </a:lnTo>
                    <a:lnTo>
                      <a:pt x="18190" y="9665"/>
                    </a:lnTo>
                    <a:close/>
                  </a:path>
                </a:pathLst>
              </a:custGeom>
              <a:solidFill>
                <a:srgbClr val="CCFF99"/>
              </a:solidFill>
              <a:ln w="9525">
                <a:solidFill>
                  <a:schemeClr val="tx1"/>
                </a:solidFill>
                <a:miter lim="800000"/>
                <a:headEnd/>
                <a:tailEnd/>
              </a:ln>
            </p:spPr>
            <p:txBody>
              <a:bodyPr wrap="none" anchor="ctr"/>
              <a:lstStyle/>
              <a:p>
                <a:endParaRPr lang="en-US"/>
              </a:p>
            </p:txBody>
          </p:sp>
        </p:grpSp>
      </p:grpSp>
      <p:grpSp>
        <p:nvGrpSpPr>
          <p:cNvPr id="58376" name="Group 112"/>
          <p:cNvGrpSpPr>
            <a:grpSpLocks/>
          </p:cNvGrpSpPr>
          <p:nvPr/>
        </p:nvGrpSpPr>
        <p:grpSpPr bwMode="auto">
          <a:xfrm>
            <a:off x="5500688" y="1643063"/>
            <a:ext cx="2484437" cy="144462"/>
            <a:chOff x="1859" y="1275"/>
            <a:chExt cx="1180" cy="114"/>
          </a:xfrm>
        </p:grpSpPr>
        <p:sp>
          <p:nvSpPr>
            <p:cNvPr id="58382" name="AutoShape 24"/>
            <p:cNvSpPr>
              <a:spLocks noChangeArrowheads="1"/>
            </p:cNvSpPr>
            <p:nvPr/>
          </p:nvSpPr>
          <p:spPr bwMode="auto">
            <a:xfrm>
              <a:off x="1859" y="1298"/>
              <a:ext cx="567" cy="91"/>
            </a:xfrm>
            <a:prstGeom prst="curvedDownArrow">
              <a:avLst>
                <a:gd name="adj1" fmla="val 124615"/>
                <a:gd name="adj2" fmla="val 249231"/>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58383" name="AutoShape 26"/>
            <p:cNvSpPr>
              <a:spLocks noChangeArrowheads="1"/>
            </p:cNvSpPr>
            <p:nvPr/>
          </p:nvSpPr>
          <p:spPr bwMode="auto">
            <a:xfrm>
              <a:off x="2472" y="1275"/>
              <a:ext cx="567" cy="91"/>
            </a:xfrm>
            <a:prstGeom prst="curvedDownArrow">
              <a:avLst>
                <a:gd name="adj1" fmla="val 124615"/>
                <a:gd name="adj2" fmla="val 249231"/>
                <a:gd name="adj3" fmla="val 33333"/>
              </a:avLst>
            </a:prstGeom>
            <a:solidFill>
              <a:schemeClr val="accent1"/>
            </a:solidFill>
            <a:ln w="9525">
              <a:solidFill>
                <a:schemeClr val="tx1"/>
              </a:solidFill>
              <a:miter lim="800000"/>
              <a:headEnd/>
              <a:tailEnd/>
            </a:ln>
          </p:spPr>
          <p:txBody>
            <a:bodyPr wrap="none" anchor="ctr"/>
            <a:lstStyle/>
            <a:p>
              <a:endParaRPr lang="en-US"/>
            </a:p>
          </p:txBody>
        </p:sp>
      </p:grpSp>
      <p:pic>
        <p:nvPicPr>
          <p:cNvPr id="58377" name="Picture 37"/>
          <p:cNvPicPr>
            <a:picLocks noChangeAspect="1" noChangeArrowheads="1"/>
          </p:cNvPicPr>
          <p:nvPr/>
        </p:nvPicPr>
        <p:blipFill>
          <a:blip r:embed="rId3" cstate="print"/>
          <a:srcRect/>
          <a:stretch>
            <a:fillRect/>
          </a:stretch>
        </p:blipFill>
        <p:spPr bwMode="auto">
          <a:xfrm>
            <a:off x="7929563" y="1857375"/>
            <a:ext cx="504825" cy="466725"/>
          </a:xfrm>
          <a:prstGeom prst="rect">
            <a:avLst/>
          </a:prstGeom>
          <a:noFill/>
          <a:ln w="9525">
            <a:noFill/>
            <a:miter lim="800000"/>
            <a:headEnd/>
            <a:tailEnd/>
          </a:ln>
        </p:spPr>
      </p:pic>
      <p:sp>
        <p:nvSpPr>
          <p:cNvPr id="58378" name="TextBox 13"/>
          <p:cNvSpPr txBox="1">
            <a:spLocks noChangeArrowheads="1"/>
          </p:cNvSpPr>
          <p:nvPr/>
        </p:nvSpPr>
        <p:spPr bwMode="auto">
          <a:xfrm>
            <a:off x="1065213" y="2205038"/>
            <a:ext cx="6215062" cy="738187"/>
          </a:xfrm>
          <a:prstGeom prst="rect">
            <a:avLst/>
          </a:prstGeom>
          <a:noFill/>
          <a:ln w="9525">
            <a:noFill/>
            <a:miter lim="800000"/>
            <a:headEnd/>
            <a:tailEnd/>
          </a:ln>
        </p:spPr>
        <p:txBody>
          <a:bodyPr>
            <a:spAutoFit/>
          </a:bodyPr>
          <a:lstStyle/>
          <a:p>
            <a:pPr algn="ctr"/>
            <a:r>
              <a:rPr lang="en-US" sz="2400"/>
              <a:t>Data = Fit + residual</a:t>
            </a:r>
          </a:p>
          <a:p>
            <a:pPr algn="ctr"/>
            <a:endParaRPr lang="en-US"/>
          </a:p>
        </p:txBody>
      </p:sp>
      <p:pic>
        <p:nvPicPr>
          <p:cNvPr id="58379" name="Picture 39"/>
          <p:cNvPicPr>
            <a:picLocks noChangeAspect="1" noChangeArrowheads="1"/>
          </p:cNvPicPr>
          <p:nvPr/>
        </p:nvPicPr>
        <p:blipFill>
          <a:blip r:embed="rId4" cstate="print"/>
          <a:srcRect/>
          <a:stretch>
            <a:fillRect/>
          </a:stretch>
        </p:blipFill>
        <p:spPr bwMode="auto">
          <a:xfrm>
            <a:off x="7905750" y="3213100"/>
            <a:ext cx="1752600" cy="476250"/>
          </a:xfrm>
          <a:prstGeom prst="rect">
            <a:avLst/>
          </a:prstGeom>
          <a:noFill/>
          <a:ln w="9525">
            <a:noFill/>
            <a:miter lim="800000"/>
            <a:headEnd/>
            <a:tailEnd/>
          </a:ln>
        </p:spPr>
      </p:pic>
      <p:pic>
        <p:nvPicPr>
          <p:cNvPr id="58380" name="Picture 40"/>
          <p:cNvPicPr>
            <a:picLocks noChangeAspect="1" noChangeArrowheads="1"/>
          </p:cNvPicPr>
          <p:nvPr/>
        </p:nvPicPr>
        <p:blipFill>
          <a:blip r:embed="rId5" cstate="print"/>
          <a:srcRect/>
          <a:stretch>
            <a:fillRect/>
          </a:stretch>
        </p:blipFill>
        <p:spPr bwMode="auto">
          <a:xfrm>
            <a:off x="3800475" y="4365625"/>
            <a:ext cx="2209800" cy="714375"/>
          </a:xfrm>
          <a:prstGeom prst="rect">
            <a:avLst/>
          </a:prstGeom>
          <a:noFill/>
          <a:ln w="9525">
            <a:noFill/>
            <a:miter lim="800000"/>
            <a:headEnd/>
            <a:tailEnd/>
          </a:ln>
        </p:spPr>
      </p:pic>
      <p:sp>
        <p:nvSpPr>
          <p:cNvPr id="58381" name="TextBox 14"/>
          <p:cNvSpPr txBox="1">
            <a:spLocks noChangeArrowheads="1"/>
          </p:cNvSpPr>
          <p:nvPr/>
        </p:nvSpPr>
        <p:spPr bwMode="auto">
          <a:xfrm>
            <a:off x="1281113" y="5084763"/>
            <a:ext cx="7429500" cy="461962"/>
          </a:xfrm>
          <a:prstGeom prst="rect">
            <a:avLst/>
          </a:prstGeom>
          <a:noFill/>
          <a:ln w="9525">
            <a:noFill/>
            <a:miter lim="800000"/>
            <a:headEnd/>
            <a:tailEnd/>
          </a:ln>
        </p:spPr>
        <p:txBody>
          <a:bodyPr>
            <a:spAutoFit/>
          </a:bodyPr>
          <a:lstStyle/>
          <a:p>
            <a:pPr algn="ctr"/>
            <a:r>
              <a:rPr lang="en-US" sz="2400"/>
              <a:t>Bootstrap sample = Fit + re-sample residual (scaled)</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pPr eaLnBrk="1" hangingPunct="1"/>
            <a:r>
              <a:rPr lang="en-US" smtClean="0"/>
              <a:t>Bootstrap sample for a loss development array</a:t>
            </a:r>
          </a:p>
        </p:txBody>
      </p:sp>
      <p:sp>
        <p:nvSpPr>
          <p:cNvPr id="59395" name="Content Placeholder 2"/>
          <p:cNvSpPr>
            <a:spLocks noGrp="1"/>
          </p:cNvSpPr>
          <p:nvPr>
            <p:ph idx="1"/>
          </p:nvPr>
        </p:nvSpPr>
        <p:spPr>
          <a:xfrm>
            <a:off x="1352550" y="2276475"/>
            <a:ext cx="4248150" cy="2376488"/>
          </a:xfrm>
        </p:spPr>
        <p:txBody>
          <a:bodyPr/>
          <a:lstStyle/>
          <a:p>
            <a:pPr eaLnBrk="1" hangingPunct="1">
              <a:buFont typeface="Arial" charset="0"/>
              <a:buNone/>
            </a:pPr>
            <a:r>
              <a:rPr lang="en-US" smtClean="0">
                <a:cs typeface="Arial" charset="0"/>
              </a:rPr>
              <a:t>data = fit + residual</a:t>
            </a:r>
          </a:p>
          <a:p>
            <a:pPr eaLnBrk="1" hangingPunct="1">
              <a:buFont typeface="Arial" charset="0"/>
              <a:buNone/>
            </a:pPr>
            <a:endParaRPr lang="en-US" sz="1800" smtClean="0">
              <a:cs typeface="Arial" charset="0"/>
            </a:endParaRPr>
          </a:p>
          <a:p>
            <a:pPr eaLnBrk="1" hangingPunct="1">
              <a:buFont typeface="Arial" charset="0"/>
              <a:buNone/>
            </a:pPr>
            <a:r>
              <a:rPr lang="en-US" sz="1800" smtClean="0">
                <a:cs typeface="Arial" charset="0"/>
              </a:rPr>
              <a:t>=</a:t>
            </a:r>
          </a:p>
          <a:p>
            <a:pPr eaLnBrk="1" hangingPunct="1">
              <a:buFont typeface="Arial" charset="0"/>
              <a:buNone/>
            </a:pPr>
            <a:endParaRPr lang="en-US" sz="1800" smtClean="0">
              <a:cs typeface="Arial" charset="0"/>
            </a:endParaRPr>
          </a:p>
          <a:p>
            <a:pPr eaLnBrk="1" hangingPunct="1">
              <a:buFont typeface="Arial" charset="0"/>
              <a:buNone/>
            </a:pPr>
            <a:r>
              <a:rPr lang="en-US" smtClean="0">
                <a:cs typeface="Arial" charset="0"/>
              </a:rPr>
              <a:t>Bootstrap data = fit + resample</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95827AF8-64BD-4B63-BFAC-CF4D34D73C4D}" type="slidenum">
              <a:rPr lang="en-US" smtClean="0"/>
              <a:pPr fontAlgn="base">
                <a:spcBef>
                  <a:spcPct val="0"/>
                </a:spcBef>
                <a:spcAft>
                  <a:spcPct val="0"/>
                </a:spcAft>
                <a:defRPr/>
              </a:pPr>
              <a:t>55</a:t>
            </a:fld>
            <a:endParaRPr lang="en-US" smtClean="0"/>
          </a:p>
        </p:txBody>
      </p:sp>
      <p:sp>
        <p:nvSpPr>
          <p:cNvPr id="59398" name="AutoShape 4"/>
          <p:cNvSpPr>
            <a:spLocks noChangeArrowheads="1"/>
          </p:cNvSpPr>
          <p:nvPr/>
        </p:nvSpPr>
        <p:spPr bwMode="auto">
          <a:xfrm flipV="1">
            <a:off x="2289175" y="2852738"/>
            <a:ext cx="647700" cy="647700"/>
          </a:xfrm>
          <a:prstGeom prst="rtTriangle">
            <a:avLst/>
          </a:prstGeom>
          <a:solidFill>
            <a:srgbClr val="D5872B"/>
          </a:solidFill>
          <a:ln w="9525">
            <a:solidFill>
              <a:schemeClr val="tx1"/>
            </a:solidFill>
            <a:miter lim="800000"/>
            <a:headEnd/>
            <a:tailEnd/>
          </a:ln>
        </p:spPr>
        <p:txBody>
          <a:bodyPr wrap="none" anchor="ctr"/>
          <a:lstStyle/>
          <a:p>
            <a:endParaRPr lang="en-US"/>
          </a:p>
        </p:txBody>
      </p:sp>
      <p:sp>
        <p:nvSpPr>
          <p:cNvPr id="59399" name="AutoShape 5"/>
          <p:cNvSpPr>
            <a:spLocks noChangeArrowheads="1"/>
          </p:cNvSpPr>
          <p:nvPr/>
        </p:nvSpPr>
        <p:spPr bwMode="auto">
          <a:xfrm flipV="1">
            <a:off x="3260725" y="2852738"/>
            <a:ext cx="647700" cy="647700"/>
          </a:xfrm>
          <a:prstGeom prst="rtTriangle">
            <a:avLst/>
          </a:prstGeom>
          <a:solidFill>
            <a:srgbClr val="D7B012"/>
          </a:solidFill>
          <a:ln w="9525">
            <a:solidFill>
              <a:schemeClr val="tx1"/>
            </a:solidFill>
            <a:miter lim="800000"/>
            <a:headEnd/>
            <a:tailEnd/>
          </a:ln>
        </p:spPr>
        <p:txBody>
          <a:bodyPr wrap="none" anchor="ctr"/>
          <a:lstStyle/>
          <a:p>
            <a:endParaRPr lang="en-US"/>
          </a:p>
        </p:txBody>
      </p:sp>
      <p:sp>
        <p:nvSpPr>
          <p:cNvPr id="59400" name="AutoShape 6"/>
          <p:cNvSpPr>
            <a:spLocks noChangeArrowheads="1"/>
          </p:cNvSpPr>
          <p:nvPr/>
        </p:nvSpPr>
        <p:spPr bwMode="auto">
          <a:xfrm flipV="1">
            <a:off x="1281113" y="2852738"/>
            <a:ext cx="647700" cy="647700"/>
          </a:xfrm>
          <a:prstGeom prst="rtTriangle">
            <a:avLst/>
          </a:prstGeom>
          <a:solidFill>
            <a:srgbClr val="D53424"/>
          </a:solidFill>
          <a:ln w="9525">
            <a:solidFill>
              <a:schemeClr val="tx1"/>
            </a:solidFill>
            <a:miter lim="800000"/>
            <a:headEnd/>
            <a:tailEnd/>
          </a:ln>
        </p:spPr>
        <p:txBody>
          <a:bodyPr wrap="none" anchor="ctr"/>
          <a:lstStyle/>
          <a:p>
            <a:endParaRPr lang="en-US"/>
          </a:p>
        </p:txBody>
      </p:sp>
      <p:sp>
        <p:nvSpPr>
          <p:cNvPr id="59401" name="Text Box 8"/>
          <p:cNvSpPr txBox="1">
            <a:spLocks noChangeArrowheads="1"/>
          </p:cNvSpPr>
          <p:nvPr/>
        </p:nvSpPr>
        <p:spPr bwMode="auto">
          <a:xfrm>
            <a:off x="1281113" y="2816225"/>
            <a:ext cx="395287" cy="457200"/>
          </a:xfrm>
          <a:prstGeom prst="rect">
            <a:avLst/>
          </a:prstGeom>
          <a:noFill/>
          <a:ln w="9525">
            <a:noFill/>
            <a:miter lim="800000"/>
            <a:headEnd/>
            <a:tailEnd/>
          </a:ln>
        </p:spPr>
        <p:txBody>
          <a:bodyPr>
            <a:spAutoFit/>
          </a:bodyPr>
          <a:lstStyle/>
          <a:p>
            <a:pPr>
              <a:spcBef>
                <a:spcPct val="50000"/>
              </a:spcBef>
            </a:pPr>
            <a:r>
              <a:rPr lang="en-US" sz="2400"/>
              <a:t>y</a:t>
            </a:r>
          </a:p>
        </p:txBody>
      </p:sp>
      <p:sp>
        <p:nvSpPr>
          <p:cNvPr id="59402" name="Text Box 9"/>
          <p:cNvSpPr txBox="1">
            <a:spLocks noChangeArrowheads="1"/>
          </p:cNvSpPr>
          <p:nvPr/>
        </p:nvSpPr>
        <p:spPr bwMode="auto">
          <a:xfrm>
            <a:off x="2289175" y="2816225"/>
            <a:ext cx="395288" cy="457200"/>
          </a:xfrm>
          <a:prstGeom prst="rect">
            <a:avLst/>
          </a:prstGeom>
          <a:noFill/>
          <a:ln w="9525">
            <a:noFill/>
            <a:miter lim="800000"/>
            <a:headEnd/>
            <a:tailEnd/>
          </a:ln>
        </p:spPr>
        <p:txBody>
          <a:bodyPr>
            <a:spAutoFit/>
          </a:bodyPr>
          <a:lstStyle/>
          <a:p>
            <a:pPr>
              <a:spcBef>
                <a:spcPct val="50000"/>
              </a:spcBef>
            </a:pPr>
            <a:r>
              <a:rPr lang="en-US" sz="2400">
                <a:cs typeface="Arial" charset="0"/>
              </a:rPr>
              <a:t>ŷ</a:t>
            </a:r>
          </a:p>
        </p:txBody>
      </p:sp>
      <p:sp>
        <p:nvSpPr>
          <p:cNvPr id="59403" name="Text Box 10"/>
          <p:cNvSpPr txBox="1">
            <a:spLocks noChangeArrowheads="1"/>
          </p:cNvSpPr>
          <p:nvPr/>
        </p:nvSpPr>
        <p:spPr bwMode="auto">
          <a:xfrm>
            <a:off x="3260725" y="2816225"/>
            <a:ext cx="395288" cy="457200"/>
          </a:xfrm>
          <a:prstGeom prst="rect">
            <a:avLst/>
          </a:prstGeom>
          <a:noFill/>
          <a:ln w="9525">
            <a:noFill/>
            <a:miter lim="800000"/>
            <a:headEnd/>
            <a:tailEnd/>
          </a:ln>
        </p:spPr>
        <p:txBody>
          <a:bodyPr>
            <a:spAutoFit/>
          </a:bodyPr>
          <a:lstStyle/>
          <a:p>
            <a:pPr>
              <a:spcBef>
                <a:spcPct val="50000"/>
              </a:spcBef>
            </a:pPr>
            <a:r>
              <a:rPr lang="en-US" sz="2400">
                <a:cs typeface="Arial" charset="0"/>
              </a:rPr>
              <a:t>r</a:t>
            </a:r>
          </a:p>
        </p:txBody>
      </p:sp>
      <p:grpSp>
        <p:nvGrpSpPr>
          <p:cNvPr id="59404" name="Group 112"/>
          <p:cNvGrpSpPr>
            <a:grpSpLocks/>
          </p:cNvGrpSpPr>
          <p:nvPr/>
        </p:nvGrpSpPr>
        <p:grpSpPr bwMode="auto">
          <a:xfrm>
            <a:off x="3656013" y="2779713"/>
            <a:ext cx="2484437" cy="144462"/>
            <a:chOff x="1859" y="1275"/>
            <a:chExt cx="1180" cy="114"/>
          </a:xfrm>
        </p:grpSpPr>
        <p:sp>
          <p:nvSpPr>
            <p:cNvPr id="59443" name="AutoShape 24"/>
            <p:cNvSpPr>
              <a:spLocks noChangeArrowheads="1"/>
            </p:cNvSpPr>
            <p:nvPr/>
          </p:nvSpPr>
          <p:spPr bwMode="auto">
            <a:xfrm>
              <a:off x="1859" y="1298"/>
              <a:ext cx="567" cy="91"/>
            </a:xfrm>
            <a:prstGeom prst="curvedDownArrow">
              <a:avLst>
                <a:gd name="adj1" fmla="val 124615"/>
                <a:gd name="adj2" fmla="val 249231"/>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59444" name="AutoShape 26"/>
            <p:cNvSpPr>
              <a:spLocks noChangeArrowheads="1"/>
            </p:cNvSpPr>
            <p:nvPr/>
          </p:nvSpPr>
          <p:spPr bwMode="auto">
            <a:xfrm>
              <a:off x="2472" y="1275"/>
              <a:ext cx="567" cy="91"/>
            </a:xfrm>
            <a:prstGeom prst="curvedDownArrow">
              <a:avLst>
                <a:gd name="adj1" fmla="val 124615"/>
                <a:gd name="adj2" fmla="val 249231"/>
                <a:gd name="adj3" fmla="val 33333"/>
              </a:avLst>
            </a:prstGeom>
            <a:solidFill>
              <a:schemeClr val="accent1"/>
            </a:solidFill>
            <a:ln w="9525">
              <a:solidFill>
                <a:schemeClr val="tx1"/>
              </a:solidFill>
              <a:miter lim="800000"/>
              <a:headEnd/>
              <a:tailEnd/>
            </a:ln>
          </p:spPr>
          <p:txBody>
            <a:bodyPr wrap="none" anchor="ctr"/>
            <a:lstStyle/>
            <a:p>
              <a:endParaRPr lang="en-US"/>
            </a:p>
          </p:txBody>
        </p:sp>
      </p:grpSp>
      <p:grpSp>
        <p:nvGrpSpPr>
          <p:cNvPr id="59405" name="Group 85"/>
          <p:cNvGrpSpPr>
            <a:grpSpLocks/>
          </p:cNvGrpSpPr>
          <p:nvPr/>
        </p:nvGrpSpPr>
        <p:grpSpPr bwMode="auto">
          <a:xfrm>
            <a:off x="4568825" y="2997200"/>
            <a:ext cx="612775" cy="900113"/>
            <a:chOff x="2253" y="1412"/>
            <a:chExt cx="386" cy="567"/>
          </a:xfrm>
        </p:grpSpPr>
        <p:grpSp>
          <p:nvGrpSpPr>
            <p:cNvPr id="59427" name="Group 40"/>
            <p:cNvGrpSpPr>
              <a:grpSpLocks/>
            </p:cNvGrpSpPr>
            <p:nvPr/>
          </p:nvGrpSpPr>
          <p:grpSpPr bwMode="auto">
            <a:xfrm>
              <a:off x="2253" y="1412"/>
              <a:ext cx="386" cy="567"/>
              <a:chOff x="2253" y="1412"/>
              <a:chExt cx="386" cy="567"/>
            </a:xfrm>
          </p:grpSpPr>
          <p:sp>
            <p:nvSpPr>
              <p:cNvPr id="59438" name="AutoShape 12"/>
              <p:cNvSpPr>
                <a:spLocks noChangeArrowheads="1"/>
              </p:cNvSpPr>
              <p:nvPr/>
            </p:nvSpPr>
            <p:spPr bwMode="auto">
              <a:xfrm>
                <a:off x="2253" y="1627"/>
                <a:ext cx="386" cy="352"/>
              </a:xfrm>
              <a:prstGeom prst="bracketPair">
                <a:avLst>
                  <a:gd name="adj" fmla="val 16667"/>
                </a:avLst>
              </a:prstGeom>
              <a:noFill/>
              <a:ln w="9525">
                <a:solidFill>
                  <a:schemeClr val="tx1"/>
                </a:solidFill>
                <a:round/>
                <a:headEnd/>
                <a:tailEnd/>
              </a:ln>
            </p:spPr>
            <p:txBody>
              <a:bodyPr wrap="none" anchor="ctr"/>
              <a:lstStyle/>
              <a:p>
                <a:endParaRPr lang="en-US"/>
              </a:p>
            </p:txBody>
          </p:sp>
          <p:grpSp>
            <p:nvGrpSpPr>
              <p:cNvPr id="59439" name="Group 15"/>
              <p:cNvGrpSpPr>
                <a:grpSpLocks/>
              </p:cNvGrpSpPr>
              <p:nvPr/>
            </p:nvGrpSpPr>
            <p:grpSpPr bwMode="auto">
              <a:xfrm>
                <a:off x="2314" y="1412"/>
                <a:ext cx="271" cy="215"/>
                <a:chOff x="3221" y="731"/>
                <a:chExt cx="271" cy="567"/>
              </a:xfrm>
            </p:grpSpPr>
            <p:sp>
              <p:nvSpPr>
                <p:cNvPr id="59441" name="AutoShape 13"/>
                <p:cNvSpPr>
                  <a:spLocks/>
                </p:cNvSpPr>
                <p:nvPr/>
              </p:nvSpPr>
              <p:spPr bwMode="auto">
                <a:xfrm>
                  <a:off x="3447" y="731"/>
                  <a:ext cx="45" cy="567"/>
                </a:xfrm>
                <a:prstGeom prst="leftBracket">
                  <a:avLst>
                    <a:gd name="adj" fmla="val 105000"/>
                  </a:avLst>
                </a:prstGeom>
                <a:noFill/>
                <a:ln w="9525">
                  <a:solidFill>
                    <a:schemeClr val="tx1"/>
                  </a:solidFill>
                  <a:round/>
                  <a:headEnd/>
                  <a:tailEnd/>
                </a:ln>
              </p:spPr>
              <p:txBody>
                <a:bodyPr wrap="none" anchor="ctr"/>
                <a:lstStyle/>
                <a:p>
                  <a:endParaRPr lang="en-US"/>
                </a:p>
              </p:txBody>
            </p:sp>
            <p:sp>
              <p:nvSpPr>
                <p:cNvPr id="59442" name="AutoShape 14"/>
                <p:cNvSpPr>
                  <a:spLocks/>
                </p:cNvSpPr>
                <p:nvPr/>
              </p:nvSpPr>
              <p:spPr bwMode="auto">
                <a:xfrm flipH="1">
                  <a:off x="3221" y="731"/>
                  <a:ext cx="45" cy="567"/>
                </a:xfrm>
                <a:prstGeom prst="leftBracket">
                  <a:avLst>
                    <a:gd name="adj" fmla="val 105000"/>
                  </a:avLst>
                </a:prstGeom>
                <a:noFill/>
                <a:ln w="9525">
                  <a:solidFill>
                    <a:schemeClr val="tx1"/>
                  </a:solidFill>
                  <a:round/>
                  <a:headEnd/>
                  <a:tailEnd/>
                </a:ln>
              </p:spPr>
              <p:txBody>
                <a:bodyPr wrap="none" anchor="ctr"/>
                <a:lstStyle/>
                <a:p>
                  <a:endParaRPr lang="en-US"/>
                </a:p>
              </p:txBody>
            </p:sp>
          </p:grpSp>
          <p:sp>
            <p:nvSpPr>
              <p:cNvPr id="59440" name="Line 16"/>
              <p:cNvSpPr>
                <a:spLocks noChangeShapeType="1"/>
              </p:cNvSpPr>
              <p:nvPr/>
            </p:nvSpPr>
            <p:spPr bwMode="auto">
              <a:xfrm>
                <a:off x="2313" y="1979"/>
                <a:ext cx="272" cy="0"/>
              </a:xfrm>
              <a:prstGeom prst="line">
                <a:avLst/>
              </a:prstGeom>
              <a:noFill/>
              <a:ln w="9525">
                <a:solidFill>
                  <a:schemeClr val="tx1"/>
                </a:solidFill>
                <a:round/>
                <a:headEnd/>
                <a:tailEnd/>
              </a:ln>
            </p:spPr>
            <p:txBody>
              <a:bodyPr/>
              <a:lstStyle/>
              <a:p>
                <a:endParaRPr lang="en-US"/>
              </a:p>
            </p:txBody>
          </p:sp>
        </p:grpSp>
        <p:grpSp>
          <p:nvGrpSpPr>
            <p:cNvPr id="59428" name="Group 37"/>
            <p:cNvGrpSpPr>
              <a:grpSpLocks/>
            </p:cNvGrpSpPr>
            <p:nvPr/>
          </p:nvGrpSpPr>
          <p:grpSpPr bwMode="auto">
            <a:xfrm>
              <a:off x="2261" y="1684"/>
              <a:ext cx="369" cy="278"/>
              <a:chOff x="2261" y="1775"/>
              <a:chExt cx="369" cy="278"/>
            </a:xfrm>
          </p:grpSpPr>
          <p:grpSp>
            <p:nvGrpSpPr>
              <p:cNvPr id="59429" name="Group 29"/>
              <p:cNvGrpSpPr>
                <a:grpSpLocks/>
              </p:cNvGrpSpPr>
              <p:nvPr/>
            </p:nvGrpSpPr>
            <p:grpSpPr bwMode="auto">
              <a:xfrm>
                <a:off x="2261" y="1785"/>
                <a:ext cx="271" cy="268"/>
                <a:chOff x="2268" y="1722"/>
                <a:chExt cx="317" cy="312"/>
              </a:xfrm>
            </p:grpSpPr>
            <p:sp>
              <p:nvSpPr>
                <p:cNvPr id="59431" name="Oval 17"/>
                <p:cNvSpPr>
                  <a:spLocks noChangeArrowheads="1"/>
                </p:cNvSpPr>
                <p:nvPr/>
              </p:nvSpPr>
              <p:spPr bwMode="auto">
                <a:xfrm>
                  <a:off x="2268" y="1751"/>
                  <a:ext cx="91" cy="91"/>
                </a:xfrm>
                <a:prstGeom prst="ellipse">
                  <a:avLst/>
                </a:prstGeom>
                <a:solidFill>
                  <a:srgbClr val="D7B012"/>
                </a:solidFill>
                <a:ln w="9525">
                  <a:solidFill>
                    <a:schemeClr val="tx1"/>
                  </a:solidFill>
                  <a:round/>
                  <a:headEnd/>
                  <a:tailEnd/>
                </a:ln>
              </p:spPr>
              <p:txBody>
                <a:bodyPr wrap="none" anchor="ctr"/>
                <a:lstStyle/>
                <a:p>
                  <a:endParaRPr lang="en-US"/>
                </a:p>
              </p:txBody>
            </p:sp>
            <p:sp>
              <p:nvSpPr>
                <p:cNvPr id="59432" name="Oval 18"/>
                <p:cNvSpPr>
                  <a:spLocks noChangeArrowheads="1"/>
                </p:cNvSpPr>
                <p:nvPr/>
              </p:nvSpPr>
              <p:spPr bwMode="auto">
                <a:xfrm>
                  <a:off x="2381" y="1842"/>
                  <a:ext cx="91" cy="91"/>
                </a:xfrm>
                <a:prstGeom prst="ellipse">
                  <a:avLst/>
                </a:prstGeom>
                <a:solidFill>
                  <a:srgbClr val="D7B012"/>
                </a:solidFill>
                <a:ln w="9525">
                  <a:solidFill>
                    <a:schemeClr val="tx1"/>
                  </a:solidFill>
                  <a:round/>
                  <a:headEnd/>
                  <a:tailEnd/>
                </a:ln>
              </p:spPr>
              <p:txBody>
                <a:bodyPr wrap="none" anchor="ctr"/>
                <a:lstStyle/>
                <a:p>
                  <a:endParaRPr lang="en-US"/>
                </a:p>
              </p:txBody>
            </p:sp>
            <p:sp>
              <p:nvSpPr>
                <p:cNvPr id="59433" name="Oval 19"/>
                <p:cNvSpPr>
                  <a:spLocks noChangeArrowheads="1"/>
                </p:cNvSpPr>
                <p:nvPr/>
              </p:nvSpPr>
              <p:spPr bwMode="auto">
                <a:xfrm>
                  <a:off x="2268" y="1887"/>
                  <a:ext cx="91" cy="91"/>
                </a:xfrm>
                <a:prstGeom prst="ellipse">
                  <a:avLst/>
                </a:prstGeom>
                <a:solidFill>
                  <a:srgbClr val="D7B012"/>
                </a:solidFill>
                <a:ln w="9525">
                  <a:solidFill>
                    <a:schemeClr val="tx1"/>
                  </a:solidFill>
                  <a:round/>
                  <a:headEnd/>
                  <a:tailEnd/>
                </a:ln>
              </p:spPr>
              <p:txBody>
                <a:bodyPr wrap="none" anchor="ctr"/>
                <a:lstStyle/>
                <a:p>
                  <a:endParaRPr lang="en-US"/>
                </a:p>
              </p:txBody>
            </p:sp>
            <p:sp>
              <p:nvSpPr>
                <p:cNvPr id="59434" name="Oval 20"/>
                <p:cNvSpPr>
                  <a:spLocks noChangeArrowheads="1"/>
                </p:cNvSpPr>
                <p:nvPr/>
              </p:nvSpPr>
              <p:spPr bwMode="auto">
                <a:xfrm>
                  <a:off x="2399" y="1722"/>
                  <a:ext cx="91" cy="91"/>
                </a:xfrm>
                <a:prstGeom prst="ellipse">
                  <a:avLst/>
                </a:prstGeom>
                <a:solidFill>
                  <a:srgbClr val="D7B012"/>
                </a:solidFill>
                <a:ln w="9525">
                  <a:solidFill>
                    <a:schemeClr val="tx1"/>
                  </a:solidFill>
                  <a:round/>
                  <a:headEnd/>
                  <a:tailEnd/>
                </a:ln>
              </p:spPr>
              <p:txBody>
                <a:bodyPr wrap="none" anchor="ctr"/>
                <a:lstStyle/>
                <a:p>
                  <a:endParaRPr lang="en-US"/>
                </a:p>
              </p:txBody>
            </p:sp>
            <p:sp>
              <p:nvSpPr>
                <p:cNvPr id="59435" name="Oval 21"/>
                <p:cNvSpPr>
                  <a:spLocks noChangeArrowheads="1"/>
                </p:cNvSpPr>
                <p:nvPr/>
              </p:nvSpPr>
              <p:spPr bwMode="auto">
                <a:xfrm>
                  <a:off x="2494" y="1797"/>
                  <a:ext cx="91" cy="91"/>
                </a:xfrm>
                <a:prstGeom prst="ellipse">
                  <a:avLst/>
                </a:prstGeom>
                <a:solidFill>
                  <a:srgbClr val="D7B012"/>
                </a:solidFill>
                <a:ln w="9525">
                  <a:solidFill>
                    <a:schemeClr val="tx1"/>
                  </a:solidFill>
                  <a:round/>
                  <a:headEnd/>
                  <a:tailEnd/>
                </a:ln>
              </p:spPr>
              <p:txBody>
                <a:bodyPr wrap="none" anchor="ctr"/>
                <a:lstStyle/>
                <a:p>
                  <a:endParaRPr lang="en-US"/>
                </a:p>
              </p:txBody>
            </p:sp>
            <p:sp>
              <p:nvSpPr>
                <p:cNvPr id="59436" name="Oval 22"/>
                <p:cNvSpPr>
                  <a:spLocks noChangeArrowheads="1"/>
                </p:cNvSpPr>
                <p:nvPr/>
              </p:nvSpPr>
              <p:spPr bwMode="auto">
                <a:xfrm>
                  <a:off x="2472" y="1932"/>
                  <a:ext cx="91" cy="91"/>
                </a:xfrm>
                <a:prstGeom prst="ellipse">
                  <a:avLst/>
                </a:prstGeom>
                <a:solidFill>
                  <a:srgbClr val="D7B012"/>
                </a:solidFill>
                <a:ln w="9525">
                  <a:solidFill>
                    <a:schemeClr val="tx1"/>
                  </a:solidFill>
                  <a:round/>
                  <a:headEnd/>
                  <a:tailEnd/>
                </a:ln>
              </p:spPr>
              <p:txBody>
                <a:bodyPr wrap="none" anchor="ctr"/>
                <a:lstStyle/>
                <a:p>
                  <a:endParaRPr lang="en-US"/>
                </a:p>
              </p:txBody>
            </p:sp>
            <p:sp>
              <p:nvSpPr>
                <p:cNvPr id="59437" name="Oval 23"/>
                <p:cNvSpPr>
                  <a:spLocks noChangeArrowheads="1"/>
                </p:cNvSpPr>
                <p:nvPr/>
              </p:nvSpPr>
              <p:spPr bwMode="auto">
                <a:xfrm>
                  <a:off x="2359" y="1943"/>
                  <a:ext cx="91" cy="91"/>
                </a:xfrm>
                <a:prstGeom prst="ellipse">
                  <a:avLst/>
                </a:prstGeom>
                <a:solidFill>
                  <a:srgbClr val="D7B012"/>
                </a:solidFill>
                <a:ln w="9525">
                  <a:solidFill>
                    <a:schemeClr val="tx1"/>
                  </a:solidFill>
                  <a:round/>
                  <a:headEnd/>
                  <a:tailEnd/>
                </a:ln>
              </p:spPr>
              <p:txBody>
                <a:bodyPr wrap="none" anchor="ctr"/>
                <a:lstStyle/>
                <a:p>
                  <a:endParaRPr lang="en-US"/>
                </a:p>
              </p:txBody>
            </p:sp>
          </p:grpSp>
          <p:sp>
            <p:nvSpPr>
              <p:cNvPr id="59430" name="AutoShape 28"/>
              <p:cNvSpPr>
                <a:spLocks noChangeArrowheads="1"/>
              </p:cNvSpPr>
              <p:nvPr/>
            </p:nvSpPr>
            <p:spPr bwMode="auto">
              <a:xfrm rot="2700000">
                <a:off x="2392" y="1764"/>
                <a:ext cx="227" cy="249"/>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60000 65536"/>
                  <a:gd name="T13" fmla="*/ 0 60000 65536"/>
                  <a:gd name="T14" fmla="*/ 0 60000 65536"/>
                  <a:gd name="T15" fmla="*/ 0 60000 65536"/>
                  <a:gd name="T16" fmla="*/ 0 60000 65536"/>
                  <a:gd name="T17" fmla="*/ 0 60000 65536"/>
                  <a:gd name="T18" fmla="*/ 3140 w 21600"/>
                  <a:gd name="T19" fmla="*/ 3123 h 21600"/>
                  <a:gd name="T20" fmla="*/ 18460 w 21600"/>
                  <a:gd name="T21" fmla="*/ 1847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8190" y="9665"/>
                    </a:moveTo>
                    <a:cubicBezTo>
                      <a:pt x="17630" y="6016"/>
                      <a:pt x="14491" y="3323"/>
                      <a:pt x="10800" y="3323"/>
                    </a:cubicBezTo>
                    <a:cubicBezTo>
                      <a:pt x="8095" y="3322"/>
                      <a:pt x="5601" y="4783"/>
                      <a:pt x="4278" y="7142"/>
                    </a:cubicBezTo>
                    <a:lnTo>
                      <a:pt x="1380" y="5517"/>
                    </a:lnTo>
                    <a:cubicBezTo>
                      <a:pt x="3291" y="2109"/>
                      <a:pt x="6893" y="-1"/>
                      <a:pt x="10800" y="0"/>
                    </a:cubicBezTo>
                    <a:cubicBezTo>
                      <a:pt x="16131" y="0"/>
                      <a:pt x="20665" y="3890"/>
                      <a:pt x="21474" y="9160"/>
                    </a:cubicBezTo>
                    <a:lnTo>
                      <a:pt x="24143" y="8750"/>
                    </a:lnTo>
                    <a:lnTo>
                      <a:pt x="20495" y="13724"/>
                    </a:lnTo>
                    <a:lnTo>
                      <a:pt x="15521" y="10074"/>
                    </a:lnTo>
                    <a:lnTo>
                      <a:pt x="18190" y="9665"/>
                    </a:lnTo>
                    <a:close/>
                  </a:path>
                </a:pathLst>
              </a:custGeom>
              <a:solidFill>
                <a:srgbClr val="7ECDC3"/>
              </a:solidFill>
              <a:ln w="9525">
                <a:solidFill>
                  <a:schemeClr val="tx1"/>
                </a:solidFill>
                <a:miter lim="800000"/>
                <a:headEnd/>
                <a:tailEnd/>
              </a:ln>
            </p:spPr>
            <p:txBody>
              <a:bodyPr wrap="none" anchor="ctr"/>
              <a:lstStyle/>
              <a:p>
                <a:endParaRPr lang="en-US"/>
              </a:p>
            </p:txBody>
          </p:sp>
        </p:grpSp>
      </p:grpSp>
      <p:sp>
        <p:nvSpPr>
          <p:cNvPr id="59406" name="Text Box 34"/>
          <p:cNvSpPr txBox="1">
            <a:spLocks noChangeArrowheads="1"/>
          </p:cNvSpPr>
          <p:nvPr/>
        </p:nvSpPr>
        <p:spPr bwMode="auto">
          <a:xfrm>
            <a:off x="6537325" y="2936875"/>
            <a:ext cx="2411413" cy="1200150"/>
          </a:xfrm>
          <a:prstGeom prst="rect">
            <a:avLst/>
          </a:prstGeom>
          <a:noFill/>
          <a:ln w="9525">
            <a:noFill/>
            <a:miter lim="800000"/>
            <a:headEnd/>
            <a:tailEnd/>
          </a:ln>
        </p:spPr>
        <p:txBody>
          <a:bodyPr>
            <a:spAutoFit/>
          </a:bodyPr>
          <a:lstStyle/>
          <a:p>
            <a:pPr>
              <a:spcBef>
                <a:spcPct val="50000"/>
              </a:spcBef>
            </a:pPr>
            <a:r>
              <a:rPr lang="en-US" sz="2400"/>
              <a:t>resample whole array of “Std residuals” </a:t>
            </a:r>
          </a:p>
        </p:txBody>
      </p:sp>
      <p:sp>
        <p:nvSpPr>
          <p:cNvPr id="59407" name="AutoShape 42"/>
          <p:cNvSpPr>
            <a:spLocks noChangeArrowheads="1"/>
          </p:cNvSpPr>
          <p:nvPr/>
        </p:nvSpPr>
        <p:spPr bwMode="auto">
          <a:xfrm flipV="1">
            <a:off x="2289175" y="4400550"/>
            <a:ext cx="647700" cy="647700"/>
          </a:xfrm>
          <a:prstGeom prst="rtTriangle">
            <a:avLst/>
          </a:prstGeom>
          <a:solidFill>
            <a:srgbClr val="D5872B"/>
          </a:solidFill>
          <a:ln w="9525">
            <a:solidFill>
              <a:schemeClr val="tx1"/>
            </a:solidFill>
            <a:miter lim="800000"/>
            <a:headEnd/>
            <a:tailEnd/>
          </a:ln>
        </p:spPr>
        <p:txBody>
          <a:bodyPr wrap="none" anchor="ctr"/>
          <a:lstStyle/>
          <a:p>
            <a:endParaRPr lang="en-US"/>
          </a:p>
        </p:txBody>
      </p:sp>
      <p:sp>
        <p:nvSpPr>
          <p:cNvPr id="59408" name="AutoShape 43"/>
          <p:cNvSpPr>
            <a:spLocks noChangeArrowheads="1"/>
          </p:cNvSpPr>
          <p:nvPr/>
        </p:nvSpPr>
        <p:spPr bwMode="auto">
          <a:xfrm flipV="1">
            <a:off x="3260725" y="4400550"/>
            <a:ext cx="647700" cy="647700"/>
          </a:xfrm>
          <a:prstGeom prst="rtTriangle">
            <a:avLst/>
          </a:prstGeom>
          <a:solidFill>
            <a:srgbClr val="D7B012"/>
          </a:solidFill>
          <a:ln w="9525">
            <a:solidFill>
              <a:schemeClr val="tx1"/>
            </a:solidFill>
            <a:miter lim="800000"/>
            <a:headEnd/>
            <a:tailEnd/>
          </a:ln>
        </p:spPr>
        <p:txBody>
          <a:bodyPr wrap="none" anchor="ctr"/>
          <a:lstStyle/>
          <a:p>
            <a:endParaRPr lang="en-US"/>
          </a:p>
        </p:txBody>
      </p:sp>
      <p:sp>
        <p:nvSpPr>
          <p:cNvPr id="59409" name="AutoShape 44"/>
          <p:cNvSpPr>
            <a:spLocks noChangeArrowheads="1"/>
          </p:cNvSpPr>
          <p:nvPr/>
        </p:nvSpPr>
        <p:spPr bwMode="auto">
          <a:xfrm flipV="1">
            <a:off x="1281113" y="4400550"/>
            <a:ext cx="647700" cy="647700"/>
          </a:xfrm>
          <a:prstGeom prst="rtTriangle">
            <a:avLst/>
          </a:prstGeom>
          <a:solidFill>
            <a:srgbClr val="D53424"/>
          </a:solidFill>
          <a:ln w="9525">
            <a:solidFill>
              <a:schemeClr val="tx1"/>
            </a:solidFill>
            <a:miter lim="800000"/>
            <a:headEnd/>
            <a:tailEnd/>
          </a:ln>
        </p:spPr>
        <p:txBody>
          <a:bodyPr wrap="none" anchor="ctr"/>
          <a:lstStyle/>
          <a:p>
            <a:endParaRPr lang="en-US"/>
          </a:p>
        </p:txBody>
      </p:sp>
      <p:sp>
        <p:nvSpPr>
          <p:cNvPr id="59410" name="Text Box 45"/>
          <p:cNvSpPr txBox="1">
            <a:spLocks noChangeArrowheads="1"/>
          </p:cNvSpPr>
          <p:nvPr/>
        </p:nvSpPr>
        <p:spPr bwMode="auto">
          <a:xfrm>
            <a:off x="1281113" y="4364038"/>
            <a:ext cx="466725" cy="457200"/>
          </a:xfrm>
          <a:prstGeom prst="rect">
            <a:avLst/>
          </a:prstGeom>
          <a:noFill/>
          <a:ln w="9525">
            <a:noFill/>
            <a:miter lim="800000"/>
            <a:headEnd/>
            <a:tailEnd/>
          </a:ln>
        </p:spPr>
        <p:txBody>
          <a:bodyPr>
            <a:spAutoFit/>
          </a:bodyPr>
          <a:lstStyle/>
          <a:p>
            <a:pPr>
              <a:spcBef>
                <a:spcPct val="50000"/>
              </a:spcBef>
            </a:pPr>
            <a:r>
              <a:rPr lang="en-US" sz="2400"/>
              <a:t>y*</a:t>
            </a:r>
          </a:p>
        </p:txBody>
      </p:sp>
      <p:sp>
        <p:nvSpPr>
          <p:cNvPr id="59411" name="Text Box 46"/>
          <p:cNvSpPr txBox="1">
            <a:spLocks noChangeArrowheads="1"/>
          </p:cNvSpPr>
          <p:nvPr/>
        </p:nvSpPr>
        <p:spPr bwMode="auto">
          <a:xfrm>
            <a:off x="2289175" y="4364038"/>
            <a:ext cx="395288" cy="457200"/>
          </a:xfrm>
          <a:prstGeom prst="rect">
            <a:avLst/>
          </a:prstGeom>
          <a:noFill/>
          <a:ln w="9525">
            <a:noFill/>
            <a:miter lim="800000"/>
            <a:headEnd/>
            <a:tailEnd/>
          </a:ln>
        </p:spPr>
        <p:txBody>
          <a:bodyPr>
            <a:spAutoFit/>
          </a:bodyPr>
          <a:lstStyle/>
          <a:p>
            <a:pPr>
              <a:spcBef>
                <a:spcPct val="50000"/>
              </a:spcBef>
            </a:pPr>
            <a:r>
              <a:rPr lang="en-US" sz="2400">
                <a:cs typeface="Arial" charset="0"/>
              </a:rPr>
              <a:t>ŷ</a:t>
            </a:r>
          </a:p>
        </p:txBody>
      </p:sp>
      <p:sp>
        <p:nvSpPr>
          <p:cNvPr id="59412" name="Text Box 47"/>
          <p:cNvSpPr txBox="1">
            <a:spLocks noChangeArrowheads="1"/>
          </p:cNvSpPr>
          <p:nvPr/>
        </p:nvSpPr>
        <p:spPr bwMode="auto">
          <a:xfrm>
            <a:off x="3260725" y="4364038"/>
            <a:ext cx="431800" cy="457200"/>
          </a:xfrm>
          <a:prstGeom prst="rect">
            <a:avLst/>
          </a:prstGeom>
          <a:noFill/>
          <a:ln w="9525">
            <a:noFill/>
            <a:miter lim="800000"/>
            <a:headEnd/>
            <a:tailEnd/>
          </a:ln>
        </p:spPr>
        <p:txBody>
          <a:bodyPr>
            <a:spAutoFit/>
          </a:bodyPr>
          <a:lstStyle/>
          <a:p>
            <a:pPr>
              <a:spcBef>
                <a:spcPct val="50000"/>
              </a:spcBef>
            </a:pPr>
            <a:r>
              <a:rPr lang="en-US" sz="2400">
                <a:cs typeface="Arial" charset="0"/>
              </a:rPr>
              <a:t>r*</a:t>
            </a:r>
          </a:p>
        </p:txBody>
      </p:sp>
      <p:sp>
        <p:nvSpPr>
          <p:cNvPr id="59413" name="AutoShape 91"/>
          <p:cNvSpPr>
            <a:spLocks noChangeArrowheads="1"/>
          </p:cNvSpPr>
          <p:nvPr/>
        </p:nvSpPr>
        <p:spPr bwMode="auto">
          <a:xfrm>
            <a:off x="1389063" y="3536950"/>
            <a:ext cx="1800225" cy="144463"/>
          </a:xfrm>
          <a:prstGeom prst="rightArrow">
            <a:avLst>
              <a:gd name="adj1" fmla="val 50000"/>
              <a:gd name="adj2" fmla="val 311537"/>
            </a:avLst>
          </a:prstGeom>
          <a:solidFill>
            <a:srgbClr val="616B9C"/>
          </a:solidFill>
          <a:ln w="9525">
            <a:solidFill>
              <a:schemeClr val="tx1"/>
            </a:solidFill>
            <a:miter lim="800000"/>
            <a:headEnd/>
            <a:tailEnd/>
          </a:ln>
        </p:spPr>
        <p:txBody>
          <a:bodyPr wrap="none" anchor="ctr"/>
          <a:lstStyle/>
          <a:p>
            <a:endParaRPr lang="en-US"/>
          </a:p>
        </p:txBody>
      </p:sp>
      <p:sp>
        <p:nvSpPr>
          <p:cNvPr id="59414" name="AutoShape 92"/>
          <p:cNvSpPr>
            <a:spLocks noChangeArrowheads="1"/>
          </p:cNvSpPr>
          <p:nvPr/>
        </p:nvSpPr>
        <p:spPr bwMode="auto">
          <a:xfrm flipH="1">
            <a:off x="1497013" y="5048250"/>
            <a:ext cx="1800225" cy="144463"/>
          </a:xfrm>
          <a:prstGeom prst="rightArrow">
            <a:avLst>
              <a:gd name="adj1" fmla="val 50000"/>
              <a:gd name="adj2" fmla="val 311537"/>
            </a:avLst>
          </a:prstGeom>
          <a:solidFill>
            <a:srgbClr val="616B9C"/>
          </a:solidFill>
          <a:ln w="9525">
            <a:solidFill>
              <a:schemeClr val="tx1"/>
            </a:solidFill>
            <a:miter lim="800000"/>
            <a:headEnd/>
            <a:tailEnd/>
          </a:ln>
        </p:spPr>
        <p:txBody>
          <a:bodyPr wrap="none" anchor="ctr"/>
          <a:lstStyle/>
          <a:p>
            <a:endParaRPr lang="en-US"/>
          </a:p>
        </p:txBody>
      </p:sp>
      <p:grpSp>
        <p:nvGrpSpPr>
          <p:cNvPr id="59415" name="Group 99"/>
          <p:cNvGrpSpPr>
            <a:grpSpLocks/>
          </p:cNvGrpSpPr>
          <p:nvPr/>
        </p:nvGrpSpPr>
        <p:grpSpPr bwMode="auto">
          <a:xfrm>
            <a:off x="955675" y="2097088"/>
            <a:ext cx="360363" cy="323850"/>
            <a:chOff x="4853" y="413"/>
            <a:chExt cx="227" cy="204"/>
          </a:xfrm>
        </p:grpSpPr>
        <p:sp>
          <p:nvSpPr>
            <p:cNvPr id="59425" name="Oval 98"/>
            <p:cNvSpPr>
              <a:spLocks noChangeArrowheads="1"/>
            </p:cNvSpPr>
            <p:nvPr/>
          </p:nvSpPr>
          <p:spPr bwMode="auto">
            <a:xfrm>
              <a:off x="4853" y="413"/>
              <a:ext cx="204" cy="204"/>
            </a:xfrm>
            <a:prstGeom prst="ellipse">
              <a:avLst/>
            </a:prstGeom>
            <a:solidFill>
              <a:srgbClr val="7ECDC3"/>
            </a:solidFill>
            <a:ln w="9525">
              <a:solidFill>
                <a:schemeClr val="tx1"/>
              </a:solidFill>
              <a:round/>
              <a:headEnd/>
              <a:tailEnd/>
            </a:ln>
          </p:spPr>
          <p:txBody>
            <a:bodyPr wrap="none" anchor="ctr"/>
            <a:lstStyle/>
            <a:p>
              <a:endParaRPr lang="en-US"/>
            </a:p>
          </p:txBody>
        </p:sp>
        <p:sp>
          <p:nvSpPr>
            <p:cNvPr id="59426" name="Text Box 97"/>
            <p:cNvSpPr txBox="1">
              <a:spLocks noChangeArrowheads="1"/>
            </p:cNvSpPr>
            <p:nvPr/>
          </p:nvSpPr>
          <p:spPr bwMode="auto">
            <a:xfrm>
              <a:off x="4898" y="414"/>
              <a:ext cx="182" cy="187"/>
            </a:xfrm>
            <a:prstGeom prst="rect">
              <a:avLst/>
            </a:prstGeom>
            <a:noFill/>
            <a:ln w="9525">
              <a:noFill/>
              <a:miter lim="800000"/>
              <a:headEnd/>
              <a:tailEnd/>
            </a:ln>
          </p:spPr>
          <p:txBody>
            <a:bodyPr lIns="18000" tIns="10800" rIns="18000" bIns="10800">
              <a:spAutoFit/>
            </a:bodyPr>
            <a:lstStyle/>
            <a:p>
              <a:pPr>
                <a:spcBef>
                  <a:spcPct val="50000"/>
                </a:spcBef>
              </a:pPr>
              <a:r>
                <a:rPr lang="en-US"/>
                <a:t>1</a:t>
              </a:r>
            </a:p>
          </p:txBody>
        </p:sp>
      </p:grpSp>
      <p:grpSp>
        <p:nvGrpSpPr>
          <p:cNvPr id="59416" name="Group 100"/>
          <p:cNvGrpSpPr>
            <a:grpSpLocks/>
          </p:cNvGrpSpPr>
          <p:nvPr/>
        </p:nvGrpSpPr>
        <p:grpSpPr bwMode="auto">
          <a:xfrm>
            <a:off x="4808538" y="2455863"/>
            <a:ext cx="360362" cy="323850"/>
            <a:chOff x="4853" y="413"/>
            <a:chExt cx="227" cy="204"/>
          </a:xfrm>
        </p:grpSpPr>
        <p:sp>
          <p:nvSpPr>
            <p:cNvPr id="59423" name="Oval 101"/>
            <p:cNvSpPr>
              <a:spLocks noChangeArrowheads="1"/>
            </p:cNvSpPr>
            <p:nvPr/>
          </p:nvSpPr>
          <p:spPr bwMode="auto">
            <a:xfrm>
              <a:off x="4853" y="413"/>
              <a:ext cx="204" cy="204"/>
            </a:xfrm>
            <a:prstGeom prst="ellipse">
              <a:avLst/>
            </a:prstGeom>
            <a:solidFill>
              <a:srgbClr val="7ECDC3"/>
            </a:solidFill>
            <a:ln w="9525">
              <a:solidFill>
                <a:schemeClr val="tx1"/>
              </a:solidFill>
              <a:round/>
              <a:headEnd/>
              <a:tailEnd/>
            </a:ln>
          </p:spPr>
          <p:txBody>
            <a:bodyPr wrap="none" anchor="ctr"/>
            <a:lstStyle/>
            <a:p>
              <a:endParaRPr lang="en-US"/>
            </a:p>
          </p:txBody>
        </p:sp>
        <p:sp>
          <p:nvSpPr>
            <p:cNvPr id="59424" name="Text Box 102"/>
            <p:cNvSpPr txBox="1">
              <a:spLocks noChangeArrowheads="1"/>
            </p:cNvSpPr>
            <p:nvPr/>
          </p:nvSpPr>
          <p:spPr bwMode="auto">
            <a:xfrm>
              <a:off x="4898" y="414"/>
              <a:ext cx="182" cy="187"/>
            </a:xfrm>
            <a:prstGeom prst="rect">
              <a:avLst/>
            </a:prstGeom>
            <a:noFill/>
            <a:ln w="9525">
              <a:noFill/>
              <a:miter lim="800000"/>
              <a:headEnd/>
              <a:tailEnd/>
            </a:ln>
          </p:spPr>
          <p:txBody>
            <a:bodyPr lIns="18000" tIns="10800" rIns="18000" bIns="10800">
              <a:spAutoFit/>
            </a:bodyPr>
            <a:lstStyle/>
            <a:p>
              <a:pPr>
                <a:spcBef>
                  <a:spcPct val="50000"/>
                </a:spcBef>
              </a:pPr>
              <a:r>
                <a:rPr lang="en-US"/>
                <a:t>2</a:t>
              </a:r>
            </a:p>
          </p:txBody>
        </p:sp>
      </p:grpSp>
      <p:grpSp>
        <p:nvGrpSpPr>
          <p:cNvPr id="59417" name="Group 103"/>
          <p:cNvGrpSpPr>
            <a:grpSpLocks/>
          </p:cNvGrpSpPr>
          <p:nvPr/>
        </p:nvGrpSpPr>
        <p:grpSpPr bwMode="auto">
          <a:xfrm>
            <a:off x="955675" y="3789363"/>
            <a:ext cx="360363" cy="323850"/>
            <a:chOff x="4853" y="413"/>
            <a:chExt cx="227" cy="204"/>
          </a:xfrm>
        </p:grpSpPr>
        <p:sp>
          <p:nvSpPr>
            <p:cNvPr id="59421" name="Oval 104"/>
            <p:cNvSpPr>
              <a:spLocks noChangeArrowheads="1"/>
            </p:cNvSpPr>
            <p:nvPr/>
          </p:nvSpPr>
          <p:spPr bwMode="auto">
            <a:xfrm>
              <a:off x="4853" y="413"/>
              <a:ext cx="204" cy="204"/>
            </a:xfrm>
            <a:prstGeom prst="ellipse">
              <a:avLst/>
            </a:prstGeom>
            <a:solidFill>
              <a:srgbClr val="7ECDC3"/>
            </a:solidFill>
            <a:ln w="9525">
              <a:solidFill>
                <a:schemeClr val="tx1"/>
              </a:solidFill>
              <a:round/>
              <a:headEnd/>
              <a:tailEnd/>
            </a:ln>
          </p:spPr>
          <p:txBody>
            <a:bodyPr wrap="none" anchor="ctr"/>
            <a:lstStyle/>
            <a:p>
              <a:endParaRPr lang="en-US"/>
            </a:p>
          </p:txBody>
        </p:sp>
        <p:sp>
          <p:nvSpPr>
            <p:cNvPr id="59422" name="Text Box 105"/>
            <p:cNvSpPr txBox="1">
              <a:spLocks noChangeArrowheads="1"/>
            </p:cNvSpPr>
            <p:nvPr/>
          </p:nvSpPr>
          <p:spPr bwMode="auto">
            <a:xfrm>
              <a:off x="4898" y="414"/>
              <a:ext cx="182" cy="187"/>
            </a:xfrm>
            <a:prstGeom prst="rect">
              <a:avLst/>
            </a:prstGeom>
            <a:noFill/>
            <a:ln w="9525">
              <a:noFill/>
              <a:miter lim="800000"/>
              <a:headEnd/>
              <a:tailEnd/>
            </a:ln>
          </p:spPr>
          <p:txBody>
            <a:bodyPr lIns="18000" tIns="10800" rIns="18000" bIns="10800">
              <a:spAutoFit/>
            </a:bodyPr>
            <a:lstStyle/>
            <a:p>
              <a:pPr>
                <a:spcBef>
                  <a:spcPct val="50000"/>
                </a:spcBef>
              </a:pPr>
              <a:r>
                <a:rPr lang="en-US"/>
                <a:t>3</a:t>
              </a:r>
            </a:p>
          </p:txBody>
        </p:sp>
      </p:grpSp>
      <p:sp>
        <p:nvSpPr>
          <p:cNvPr id="59418" name="Text Box 114"/>
          <p:cNvSpPr txBox="1">
            <a:spLocks noChangeArrowheads="1"/>
          </p:cNvSpPr>
          <p:nvPr/>
        </p:nvSpPr>
        <p:spPr bwMode="auto">
          <a:xfrm>
            <a:off x="5097463" y="4970463"/>
            <a:ext cx="4392612" cy="1200150"/>
          </a:xfrm>
          <a:prstGeom prst="rect">
            <a:avLst/>
          </a:prstGeom>
          <a:solidFill>
            <a:schemeClr val="bg1"/>
          </a:solidFill>
          <a:ln w="9525">
            <a:solidFill>
              <a:schemeClr val="tx1"/>
            </a:solidFill>
            <a:miter lim="800000"/>
            <a:headEnd/>
            <a:tailEnd/>
          </a:ln>
        </p:spPr>
        <p:txBody>
          <a:bodyPr>
            <a:spAutoFit/>
          </a:bodyPr>
          <a:lstStyle/>
          <a:p>
            <a:pPr>
              <a:spcBef>
                <a:spcPct val="50000"/>
              </a:spcBef>
            </a:pPr>
            <a:r>
              <a:rPr lang="en-US" sz="2400"/>
              <a:t>Usually, r’s scaled to constant variance at step (2) then rescaled at step (3)  </a:t>
            </a:r>
          </a:p>
        </p:txBody>
      </p:sp>
      <p:sp>
        <p:nvSpPr>
          <p:cNvPr id="59419" name="AutoShape 43"/>
          <p:cNvSpPr>
            <a:spLocks noChangeArrowheads="1"/>
          </p:cNvSpPr>
          <p:nvPr/>
        </p:nvSpPr>
        <p:spPr bwMode="auto">
          <a:xfrm flipV="1">
            <a:off x="5705475" y="2970213"/>
            <a:ext cx="642938" cy="642937"/>
          </a:xfrm>
          <a:prstGeom prst="rtTriangle">
            <a:avLst/>
          </a:prstGeom>
          <a:solidFill>
            <a:srgbClr val="D7B012"/>
          </a:solidFill>
          <a:ln w="9525">
            <a:solidFill>
              <a:schemeClr val="tx1"/>
            </a:solidFill>
            <a:miter lim="800000"/>
            <a:headEnd/>
            <a:tailEnd/>
          </a:ln>
        </p:spPr>
        <p:txBody>
          <a:bodyPr wrap="none" anchor="ctr"/>
          <a:lstStyle/>
          <a:p>
            <a:pPr>
              <a:spcBef>
                <a:spcPct val="50000"/>
              </a:spcBef>
            </a:pPr>
            <a:endParaRPr lang="en-US">
              <a:cs typeface="Arial" charset="0"/>
            </a:endParaRPr>
          </a:p>
        </p:txBody>
      </p:sp>
      <p:sp>
        <p:nvSpPr>
          <p:cNvPr id="59420" name="Text Box 47"/>
          <p:cNvSpPr txBox="1">
            <a:spLocks noChangeArrowheads="1"/>
          </p:cNvSpPr>
          <p:nvPr/>
        </p:nvSpPr>
        <p:spPr bwMode="auto">
          <a:xfrm>
            <a:off x="5705475" y="2970213"/>
            <a:ext cx="500063" cy="461962"/>
          </a:xfrm>
          <a:prstGeom prst="rect">
            <a:avLst/>
          </a:prstGeom>
          <a:noFill/>
          <a:ln w="9525">
            <a:noFill/>
            <a:miter lim="800000"/>
            <a:headEnd/>
            <a:tailEnd/>
          </a:ln>
        </p:spPr>
        <p:txBody>
          <a:bodyPr>
            <a:spAutoFit/>
          </a:bodyPr>
          <a:lstStyle/>
          <a:p>
            <a:pPr>
              <a:spcBef>
                <a:spcPct val="50000"/>
              </a:spcBef>
            </a:pPr>
            <a:r>
              <a:rPr lang="en-US" sz="2400">
                <a:cs typeface="Arial" charset="0"/>
              </a:rPr>
              <a:t>r*</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AU" smtClean="0"/>
              <a:t>Mack and the bootstrap (Dataset ABC)</a:t>
            </a:r>
            <a:br>
              <a:rPr lang="en-AU" smtClean="0"/>
            </a:br>
            <a:r>
              <a:rPr lang="en-AU" smtClean="0"/>
              <a:t>The bootstrap as a diagnostic tool</a:t>
            </a:r>
          </a:p>
        </p:txBody>
      </p:sp>
      <p:sp>
        <p:nvSpPr>
          <p:cNvPr id="60419" name="Content Placeholder 2"/>
          <p:cNvSpPr>
            <a:spLocks noGrp="1"/>
          </p:cNvSpPr>
          <p:nvPr>
            <p:ph idx="1"/>
          </p:nvPr>
        </p:nvSpPr>
        <p:spPr>
          <a:xfrm>
            <a:off x="0" y="1857375"/>
            <a:ext cx="9551988" cy="4268788"/>
          </a:xfrm>
        </p:spPr>
        <p:txBody>
          <a:bodyPr/>
          <a:lstStyle/>
          <a:p>
            <a:r>
              <a:rPr lang="en-AU" smtClean="0"/>
              <a:t>Mack fitted to the real</a:t>
            </a:r>
          </a:p>
          <a:p>
            <a:pPr>
              <a:buFont typeface="Arial" charset="0"/>
              <a:buNone/>
            </a:pPr>
            <a:r>
              <a:rPr lang="en-AU" smtClean="0"/>
              <a:t>	data contains</a:t>
            </a:r>
          </a:p>
          <a:p>
            <a:pPr>
              <a:buFont typeface="Arial" charset="0"/>
              <a:buNone/>
            </a:pPr>
            <a:r>
              <a:rPr lang="en-AU" smtClean="0"/>
              <a:t>	structure by</a:t>
            </a:r>
          </a:p>
          <a:p>
            <a:pPr>
              <a:buFont typeface="Arial" charset="0"/>
              <a:buNone/>
            </a:pPr>
            <a:r>
              <a:rPr lang="en-AU" smtClean="0"/>
              <a:t>	calendar year </a:t>
            </a:r>
          </a:p>
          <a:p>
            <a:pPr>
              <a:buFont typeface="Arial" charset="0"/>
              <a:buNone/>
            </a:pPr>
            <a:r>
              <a:rPr lang="en-AU" smtClean="0"/>
              <a:t>    </a:t>
            </a:r>
            <a:r>
              <a:rPr lang="en-AU" b="1" smtClean="0"/>
              <a:t>Bootstrap samples </a:t>
            </a:r>
          </a:p>
          <a:p>
            <a:pPr>
              <a:buFont typeface="Arial" charset="0"/>
              <a:buNone/>
            </a:pPr>
            <a:r>
              <a:rPr lang="en-AU" b="1" smtClean="0"/>
              <a:t>    from the Mack method</a:t>
            </a:r>
          </a:p>
          <a:p>
            <a:pPr>
              <a:buFont typeface="Arial" charset="0"/>
              <a:buNone/>
            </a:pPr>
            <a:r>
              <a:rPr lang="en-AU" b="1" smtClean="0"/>
              <a:t>    lose this structure as it</a:t>
            </a:r>
          </a:p>
          <a:p>
            <a:pPr>
              <a:buFont typeface="Arial" charset="0"/>
              <a:buNone/>
            </a:pPr>
            <a:r>
              <a:rPr lang="en-AU" b="1" smtClean="0"/>
              <a:t>    has been randomized!</a:t>
            </a:r>
          </a:p>
        </p:txBody>
      </p:sp>
      <p:sp>
        <p:nvSpPr>
          <p:cNvPr id="4" name="Slide Number Placeholder 3"/>
          <p:cNvSpPr>
            <a:spLocks noGrp="1"/>
          </p:cNvSpPr>
          <p:nvPr>
            <p:ph type="sldNum" sz="quarter" idx="10"/>
          </p:nvPr>
        </p:nvSpPr>
        <p:spPr/>
        <p:txBody>
          <a:bodyPr/>
          <a:lstStyle/>
          <a:p>
            <a:pPr>
              <a:defRPr/>
            </a:pPr>
            <a:fld id="{BA96A19D-C39D-439E-BFA0-A9BDF5993017}" type="slidenum">
              <a:rPr lang="en-US" smtClean="0"/>
              <a:pPr>
                <a:defRPr/>
              </a:pPr>
              <a:t>56</a:t>
            </a:fld>
            <a:endParaRPr lang="en-US"/>
          </a:p>
        </p:txBody>
      </p:sp>
      <p:pic>
        <p:nvPicPr>
          <p:cNvPr id="60422" name="Picture 2"/>
          <p:cNvPicPr>
            <a:picLocks noChangeArrowheads="1"/>
          </p:cNvPicPr>
          <p:nvPr/>
        </p:nvPicPr>
        <p:blipFill>
          <a:blip r:embed="rId2" cstate="print"/>
          <a:srcRect/>
          <a:stretch>
            <a:fillRect/>
          </a:stretch>
        </p:blipFill>
        <p:spPr bwMode="auto">
          <a:xfrm>
            <a:off x="3729038" y="1844675"/>
            <a:ext cx="2911475" cy="2073275"/>
          </a:xfrm>
          <a:prstGeom prst="rect">
            <a:avLst/>
          </a:prstGeom>
          <a:noFill/>
          <a:ln w="9525">
            <a:noFill/>
            <a:miter lim="800000"/>
            <a:headEnd/>
            <a:tailEnd/>
          </a:ln>
        </p:spPr>
      </p:pic>
      <p:pic>
        <p:nvPicPr>
          <p:cNvPr id="60423" name="Picture 3"/>
          <p:cNvPicPr>
            <a:picLocks noChangeAspect="1" noChangeArrowheads="1"/>
          </p:cNvPicPr>
          <p:nvPr/>
        </p:nvPicPr>
        <p:blipFill>
          <a:blip r:embed="rId3" cstate="print"/>
          <a:srcRect/>
          <a:stretch>
            <a:fillRect/>
          </a:stretch>
        </p:blipFill>
        <p:spPr bwMode="auto">
          <a:xfrm>
            <a:off x="6646863" y="1844675"/>
            <a:ext cx="2911475" cy="2073275"/>
          </a:xfrm>
          <a:prstGeom prst="rect">
            <a:avLst/>
          </a:prstGeom>
          <a:noFill/>
          <a:ln w="9525">
            <a:noFill/>
            <a:miter lim="800000"/>
            <a:headEnd/>
            <a:tailEnd/>
          </a:ln>
        </p:spPr>
      </p:pic>
      <p:pic>
        <p:nvPicPr>
          <p:cNvPr id="60424" name="Picture 4"/>
          <p:cNvPicPr>
            <a:picLocks noChangeArrowheads="1"/>
          </p:cNvPicPr>
          <p:nvPr/>
        </p:nvPicPr>
        <p:blipFill>
          <a:blip r:embed="rId4" cstate="print"/>
          <a:srcRect/>
          <a:stretch>
            <a:fillRect/>
          </a:stretch>
        </p:blipFill>
        <p:spPr bwMode="auto">
          <a:xfrm>
            <a:off x="3714750" y="3938588"/>
            <a:ext cx="2911475" cy="2073275"/>
          </a:xfrm>
          <a:prstGeom prst="rect">
            <a:avLst/>
          </a:prstGeom>
          <a:noFill/>
          <a:ln w="9525">
            <a:noFill/>
            <a:miter lim="800000"/>
            <a:headEnd/>
            <a:tailEnd/>
          </a:ln>
        </p:spPr>
      </p:pic>
      <p:pic>
        <p:nvPicPr>
          <p:cNvPr id="60425" name="Picture 5"/>
          <p:cNvPicPr>
            <a:picLocks noChangeArrowheads="1"/>
          </p:cNvPicPr>
          <p:nvPr/>
        </p:nvPicPr>
        <p:blipFill>
          <a:blip r:embed="rId5" cstate="print"/>
          <a:srcRect/>
          <a:stretch>
            <a:fillRect/>
          </a:stretch>
        </p:blipFill>
        <p:spPr bwMode="auto">
          <a:xfrm>
            <a:off x="6637338" y="3933825"/>
            <a:ext cx="2913062" cy="2073275"/>
          </a:xfrm>
          <a:prstGeom prst="rect">
            <a:avLst/>
          </a:prstGeom>
          <a:noFill/>
          <a:ln w="9525">
            <a:noFill/>
            <a:miter lim="800000"/>
            <a:headEnd/>
            <a:tailEnd/>
          </a:ln>
        </p:spPr>
      </p:pic>
      <p:sp>
        <p:nvSpPr>
          <p:cNvPr id="60426" name="TextBox 9"/>
          <p:cNvSpPr txBox="1">
            <a:spLocks noChangeArrowheads="1"/>
          </p:cNvSpPr>
          <p:nvPr/>
        </p:nvSpPr>
        <p:spPr bwMode="auto">
          <a:xfrm>
            <a:off x="7040563" y="4508500"/>
            <a:ext cx="1008062" cy="369888"/>
          </a:xfrm>
          <a:prstGeom prst="rect">
            <a:avLst/>
          </a:prstGeom>
          <a:noFill/>
          <a:ln w="9525">
            <a:noFill/>
            <a:miter lim="800000"/>
            <a:headEnd/>
            <a:tailEnd/>
          </a:ln>
        </p:spPr>
        <p:txBody>
          <a:bodyPr>
            <a:spAutoFit/>
          </a:bodyPr>
          <a:lstStyle/>
          <a:p>
            <a:r>
              <a:rPr lang="en-AU" b="1"/>
              <a:t>Data</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pPr algn="ctr"/>
            <a:r>
              <a:rPr lang="en-AU" smtClean="0"/>
              <a:t>Log-Linear Poisson Residuals versus Mack Residuals- very different. It is not the same model</a:t>
            </a:r>
            <a:r>
              <a:rPr lang="en-US" smtClean="0"/>
              <a:t>!</a:t>
            </a:r>
            <a:endParaRPr lang="en-AU" smtClean="0"/>
          </a:p>
        </p:txBody>
      </p:sp>
      <p:sp>
        <p:nvSpPr>
          <p:cNvPr id="4" name="Slide Number Placeholder 3"/>
          <p:cNvSpPr>
            <a:spLocks noGrp="1"/>
          </p:cNvSpPr>
          <p:nvPr>
            <p:ph type="sldNum" sz="quarter" idx="10"/>
          </p:nvPr>
        </p:nvSpPr>
        <p:spPr/>
        <p:txBody>
          <a:bodyPr/>
          <a:lstStyle/>
          <a:p>
            <a:pPr>
              <a:defRPr/>
            </a:pPr>
            <a:fld id="{19E9AB68-155A-4C5B-AD81-C217DE026BFA}" type="slidenum">
              <a:rPr lang="en-US" smtClean="0"/>
              <a:pPr>
                <a:defRPr/>
              </a:pPr>
              <a:t>57</a:t>
            </a:fld>
            <a:endParaRPr lang="en-US"/>
          </a:p>
        </p:txBody>
      </p:sp>
      <p:pic>
        <p:nvPicPr>
          <p:cNvPr id="61445" name="Picture 3" descr="loglin poisson4.bmp"/>
          <p:cNvPicPr>
            <a:picLocks noChangeAspect="1" noChangeArrowheads="1"/>
          </p:cNvPicPr>
          <p:nvPr/>
        </p:nvPicPr>
        <p:blipFill>
          <a:blip r:embed="rId2" cstate="print"/>
          <a:srcRect/>
          <a:stretch>
            <a:fillRect/>
          </a:stretch>
        </p:blipFill>
        <p:spPr bwMode="auto">
          <a:xfrm>
            <a:off x="952500" y="1857375"/>
            <a:ext cx="3357563" cy="2924175"/>
          </a:xfrm>
          <a:prstGeom prst="rect">
            <a:avLst/>
          </a:prstGeom>
          <a:noFill/>
          <a:ln w="9525">
            <a:noFill/>
            <a:miter lim="800000"/>
            <a:headEnd/>
            <a:tailEnd/>
          </a:ln>
        </p:spPr>
      </p:pic>
      <p:sp>
        <p:nvSpPr>
          <p:cNvPr id="61446" name="TextBox 6"/>
          <p:cNvSpPr txBox="1">
            <a:spLocks noChangeArrowheads="1"/>
          </p:cNvSpPr>
          <p:nvPr/>
        </p:nvSpPr>
        <p:spPr bwMode="auto">
          <a:xfrm>
            <a:off x="4810125" y="1628775"/>
            <a:ext cx="4429125" cy="954088"/>
          </a:xfrm>
          <a:prstGeom prst="rect">
            <a:avLst/>
          </a:prstGeom>
          <a:noFill/>
          <a:ln w="9525">
            <a:noFill/>
            <a:miter lim="800000"/>
            <a:headEnd/>
            <a:tailEnd/>
          </a:ln>
        </p:spPr>
        <p:txBody>
          <a:bodyPr>
            <a:spAutoFit/>
          </a:bodyPr>
          <a:lstStyle/>
          <a:p>
            <a:r>
              <a:rPr lang="en-AU"/>
              <a:t>The Log-Linear Poisson residuals for </a:t>
            </a:r>
            <a:r>
              <a:rPr lang="en-AU" sz="2000" b="1"/>
              <a:t>Dataset ABC </a:t>
            </a:r>
            <a:r>
              <a:rPr lang="en-AU"/>
              <a:t> also show obvious structure in the calendar direction. </a:t>
            </a:r>
          </a:p>
        </p:txBody>
      </p:sp>
      <p:pic>
        <p:nvPicPr>
          <p:cNvPr id="61447" name="Picture 2"/>
          <p:cNvPicPr>
            <a:picLocks noChangeAspect="1" noChangeArrowheads="1"/>
          </p:cNvPicPr>
          <p:nvPr/>
        </p:nvPicPr>
        <p:blipFill>
          <a:blip r:embed="rId3" cstate="print"/>
          <a:srcRect/>
          <a:stretch>
            <a:fillRect/>
          </a:stretch>
        </p:blipFill>
        <p:spPr bwMode="auto">
          <a:xfrm>
            <a:off x="4881563" y="3500438"/>
            <a:ext cx="4537075" cy="2879725"/>
          </a:xfrm>
          <a:prstGeom prst="rect">
            <a:avLst/>
          </a:prstGeom>
          <a:noFill/>
          <a:ln w="9525" algn="ctr">
            <a:noFill/>
            <a:miter lim="800000"/>
            <a:headEnd/>
            <a:tailEnd/>
          </a:ln>
        </p:spPr>
      </p:pic>
      <p:sp>
        <p:nvSpPr>
          <p:cNvPr id="61448" name="TextBox 7"/>
          <p:cNvSpPr txBox="1">
            <a:spLocks noChangeArrowheads="1"/>
          </p:cNvSpPr>
          <p:nvPr/>
        </p:nvSpPr>
        <p:spPr bwMode="auto">
          <a:xfrm>
            <a:off x="2216150" y="5732463"/>
            <a:ext cx="2376488" cy="401637"/>
          </a:xfrm>
          <a:prstGeom prst="rect">
            <a:avLst/>
          </a:prstGeom>
          <a:noFill/>
          <a:ln w="9525">
            <a:noFill/>
            <a:miter lim="800000"/>
            <a:headEnd/>
            <a:tailEnd/>
          </a:ln>
        </p:spPr>
        <p:txBody>
          <a:bodyPr>
            <a:spAutoFit/>
          </a:bodyPr>
          <a:lstStyle/>
          <a:p>
            <a:r>
              <a:rPr lang="en-US" sz="2000"/>
              <a:t>Mack residuals</a:t>
            </a:r>
          </a:p>
        </p:txBody>
      </p:sp>
      <p:cxnSp>
        <p:nvCxnSpPr>
          <p:cNvPr id="10" name="Straight Arrow Connector 9"/>
          <p:cNvCxnSpPr/>
          <p:nvPr/>
        </p:nvCxnSpPr>
        <p:spPr>
          <a:xfrm flipV="1">
            <a:off x="4016375" y="5661025"/>
            <a:ext cx="792163" cy="2889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rot="10800000" flipV="1">
            <a:off x="4305300" y="2133600"/>
            <a:ext cx="576263" cy="215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AU" smtClean="0"/>
              <a:t>Dataset ABC: The optimal identified PTF model</a:t>
            </a:r>
          </a:p>
        </p:txBody>
      </p:sp>
      <p:sp>
        <p:nvSpPr>
          <p:cNvPr id="62467" name="Content Placeholder 2"/>
          <p:cNvSpPr>
            <a:spLocks noGrp="1"/>
          </p:cNvSpPr>
          <p:nvPr>
            <p:ph idx="1"/>
          </p:nvPr>
        </p:nvSpPr>
        <p:spPr/>
        <p:txBody>
          <a:bodyPr/>
          <a:lstStyle/>
          <a:p>
            <a:r>
              <a:rPr lang="en-AU" smtClean="0"/>
              <a:t>The optimal PTF model for ABC (again)</a:t>
            </a:r>
          </a:p>
        </p:txBody>
      </p:sp>
      <p:sp>
        <p:nvSpPr>
          <p:cNvPr id="4" name="Slide Number Placeholder 3"/>
          <p:cNvSpPr>
            <a:spLocks noGrp="1"/>
          </p:cNvSpPr>
          <p:nvPr>
            <p:ph type="sldNum" sz="quarter" idx="10"/>
          </p:nvPr>
        </p:nvSpPr>
        <p:spPr/>
        <p:txBody>
          <a:bodyPr/>
          <a:lstStyle/>
          <a:p>
            <a:pPr>
              <a:defRPr/>
            </a:pPr>
            <a:fld id="{D57EDC93-C418-41E5-9A3D-10EF95D93120}" type="slidenum">
              <a:rPr lang="en-US" smtClean="0"/>
              <a:pPr>
                <a:defRPr/>
              </a:pPr>
              <a:t>58</a:t>
            </a:fld>
            <a:endParaRPr lang="en-US"/>
          </a:p>
        </p:txBody>
      </p:sp>
      <p:pic>
        <p:nvPicPr>
          <p:cNvPr id="62470" name="Picture 9"/>
          <p:cNvPicPr>
            <a:picLocks noChangeAspect="1" noChangeArrowheads="1"/>
          </p:cNvPicPr>
          <p:nvPr/>
        </p:nvPicPr>
        <p:blipFill>
          <a:blip r:embed="rId2" cstate="print"/>
          <a:srcRect/>
          <a:stretch>
            <a:fillRect/>
          </a:stretch>
        </p:blipFill>
        <p:spPr bwMode="auto">
          <a:xfrm>
            <a:off x="1136650" y="2420938"/>
            <a:ext cx="7648575" cy="3946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eaLnBrk="1" hangingPunct="1"/>
            <a:r>
              <a:rPr lang="en-GB" smtClean="0"/>
              <a:t>Variability and Uncertainty</a:t>
            </a:r>
            <a:endParaRPr lang="en-US" smtClean="0"/>
          </a:p>
        </p:txBody>
      </p:sp>
      <p:sp>
        <p:nvSpPr>
          <p:cNvPr id="22531" name="Content Placeholder 2"/>
          <p:cNvSpPr>
            <a:spLocks noGrp="1"/>
          </p:cNvSpPr>
          <p:nvPr>
            <p:ph idx="1"/>
          </p:nvPr>
        </p:nvSpPr>
        <p:spPr>
          <a:xfrm>
            <a:off x="550863" y="2420938"/>
            <a:ext cx="9001125" cy="3705225"/>
          </a:xfrm>
        </p:spPr>
        <p:txBody>
          <a:bodyPr/>
          <a:lstStyle/>
          <a:p>
            <a:pPr eaLnBrk="1" hangingPunct="1"/>
            <a:r>
              <a:rPr lang="en-US" smtClean="0"/>
              <a:t>different concepts; not interchangeable</a:t>
            </a:r>
          </a:p>
          <a:p>
            <a:pPr eaLnBrk="1" hangingPunct="1"/>
            <a:endParaRPr lang="en-GB" smtClean="0"/>
          </a:p>
          <a:p>
            <a:pPr eaLnBrk="1" hangingPunct="1">
              <a:buFont typeface="Arial" charset="0"/>
              <a:buNone/>
            </a:pPr>
            <a:r>
              <a:rPr lang="en-US" smtClean="0"/>
              <a:t>	“Variability is a phenomenon in the physical world to be measured, analyzed and where appropriate explained. By contrast uncertainty is an aspect of knowledge.”</a:t>
            </a:r>
          </a:p>
          <a:p>
            <a:pPr lvl="1" eaLnBrk="1" hangingPunct="1"/>
            <a:r>
              <a:rPr lang="en-US" smtClean="0"/>
              <a:t>Sir David Cox</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FDE68019-686C-487A-810B-EA845CBD4B56}" type="slidenum">
              <a:rPr lang="en-US" smtClean="0"/>
              <a:pPr fontAlgn="base">
                <a:spcBef>
                  <a:spcPct val="0"/>
                </a:spcBef>
                <a:spcAft>
                  <a:spcPct val="0"/>
                </a:spcAft>
                <a:defRPr/>
              </a:pPr>
              <a:t>5</a:t>
            </a:fld>
            <a:endParaRPr lang="en-US"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AU" sz="2000" smtClean="0"/>
              <a:t>Mack bootstrap sample versus bootstrap samples from the identified PTF model (ABC)- The bootstrap technique as a diagnostic tool</a:t>
            </a:r>
          </a:p>
        </p:txBody>
      </p:sp>
      <p:sp>
        <p:nvSpPr>
          <p:cNvPr id="63491" name="Content Placeholder 2"/>
          <p:cNvSpPr>
            <a:spLocks noGrp="1"/>
          </p:cNvSpPr>
          <p:nvPr>
            <p:ph idx="1"/>
          </p:nvPr>
        </p:nvSpPr>
        <p:spPr>
          <a:xfrm>
            <a:off x="0" y="1857375"/>
            <a:ext cx="9551988" cy="4268788"/>
          </a:xfrm>
        </p:spPr>
        <p:txBody>
          <a:bodyPr/>
          <a:lstStyle/>
          <a:p>
            <a:pPr>
              <a:buFont typeface="Arial" charset="0"/>
              <a:buNone/>
            </a:pPr>
            <a:r>
              <a:rPr lang="en-AU" b="1" smtClean="0"/>
              <a:t>    </a:t>
            </a:r>
            <a:r>
              <a:rPr lang="en-AU" b="1" u="sng" smtClean="0"/>
              <a:t>Statistical</a:t>
            </a:r>
            <a:r>
              <a:rPr lang="en-AU" smtClean="0"/>
              <a:t> CL applied </a:t>
            </a:r>
          </a:p>
          <a:p>
            <a:pPr>
              <a:buFont typeface="Arial" charset="0"/>
              <a:buNone/>
            </a:pPr>
            <a:r>
              <a:rPr lang="en-AU" smtClean="0"/>
              <a:t>	to four datasets:</a:t>
            </a:r>
          </a:p>
          <a:p>
            <a:pPr>
              <a:buFont typeface="Arial" charset="0"/>
              <a:buNone/>
            </a:pPr>
            <a:r>
              <a:rPr lang="en-AU" smtClean="0"/>
              <a:t>	Real, a Mack </a:t>
            </a:r>
          </a:p>
          <a:p>
            <a:pPr>
              <a:buFont typeface="Arial" charset="0"/>
              <a:buNone/>
            </a:pPr>
            <a:r>
              <a:rPr lang="en-AU" smtClean="0"/>
              <a:t>	bootstrap sample, and</a:t>
            </a:r>
          </a:p>
          <a:p>
            <a:pPr>
              <a:buFont typeface="Arial" charset="0"/>
              <a:buNone/>
            </a:pPr>
            <a:r>
              <a:rPr lang="en-AU" smtClean="0"/>
              <a:t>    two bootstrap samples </a:t>
            </a:r>
          </a:p>
          <a:p>
            <a:pPr>
              <a:buFont typeface="Arial" charset="0"/>
              <a:buNone/>
            </a:pPr>
            <a:r>
              <a:rPr lang="en-AU" smtClean="0"/>
              <a:t>    from the identified PTF</a:t>
            </a:r>
          </a:p>
          <a:p>
            <a:pPr>
              <a:buFont typeface="Arial" charset="0"/>
              <a:buNone/>
            </a:pPr>
            <a:r>
              <a:rPr lang="en-AU" smtClean="0"/>
              <a:t>    model?</a:t>
            </a:r>
          </a:p>
          <a:p>
            <a:pPr>
              <a:buFont typeface="Arial" charset="0"/>
              <a:buNone/>
            </a:pPr>
            <a:r>
              <a:rPr lang="en-AU" smtClean="0"/>
              <a:t> 	No prize for guessing</a:t>
            </a:r>
          </a:p>
          <a:p>
            <a:pPr>
              <a:buFont typeface="Arial" charset="0"/>
              <a:buNone/>
            </a:pPr>
            <a:r>
              <a:rPr lang="en-AU" smtClean="0"/>
              <a:t>    the odd man out</a:t>
            </a:r>
            <a:r>
              <a:rPr lang="en-US" smtClean="0"/>
              <a:t>!</a:t>
            </a:r>
            <a:endParaRPr lang="en-AU" smtClean="0"/>
          </a:p>
          <a:p>
            <a:pPr>
              <a:buFont typeface="Arial" charset="0"/>
              <a:buNone/>
            </a:pPr>
            <a:endParaRPr lang="en-AU" smtClean="0"/>
          </a:p>
          <a:p>
            <a:pPr>
              <a:buFont typeface="Arial" charset="0"/>
              <a:buNone/>
            </a:pPr>
            <a:endParaRPr lang="en-AU" smtClean="0"/>
          </a:p>
        </p:txBody>
      </p:sp>
      <p:sp>
        <p:nvSpPr>
          <p:cNvPr id="4" name="Slide Number Placeholder 3"/>
          <p:cNvSpPr>
            <a:spLocks noGrp="1"/>
          </p:cNvSpPr>
          <p:nvPr>
            <p:ph type="sldNum" sz="quarter" idx="10"/>
          </p:nvPr>
        </p:nvSpPr>
        <p:spPr/>
        <p:txBody>
          <a:bodyPr/>
          <a:lstStyle/>
          <a:p>
            <a:pPr>
              <a:defRPr/>
            </a:pPr>
            <a:fld id="{07D3D164-2B2B-48C4-BC0E-C3596BC64A87}" type="slidenum">
              <a:rPr lang="en-US" smtClean="0"/>
              <a:pPr>
                <a:defRPr/>
              </a:pPr>
              <a:t>59</a:t>
            </a:fld>
            <a:endParaRPr lang="en-US"/>
          </a:p>
        </p:txBody>
      </p:sp>
      <p:pic>
        <p:nvPicPr>
          <p:cNvPr id="63494" name="Picture 2"/>
          <p:cNvPicPr>
            <a:picLocks noChangeArrowheads="1"/>
          </p:cNvPicPr>
          <p:nvPr/>
        </p:nvPicPr>
        <p:blipFill>
          <a:blip r:embed="rId2" cstate="print"/>
          <a:srcRect/>
          <a:stretch>
            <a:fillRect/>
          </a:stretch>
        </p:blipFill>
        <p:spPr bwMode="auto">
          <a:xfrm>
            <a:off x="3729038" y="1916113"/>
            <a:ext cx="2911475" cy="2074862"/>
          </a:xfrm>
          <a:prstGeom prst="rect">
            <a:avLst/>
          </a:prstGeom>
          <a:noFill/>
          <a:ln w="9525">
            <a:noFill/>
            <a:miter lim="800000"/>
            <a:headEnd/>
            <a:tailEnd/>
          </a:ln>
        </p:spPr>
      </p:pic>
      <p:pic>
        <p:nvPicPr>
          <p:cNvPr id="63495" name="Picture 3"/>
          <p:cNvPicPr>
            <a:picLocks noChangeArrowheads="1"/>
          </p:cNvPicPr>
          <p:nvPr/>
        </p:nvPicPr>
        <p:blipFill>
          <a:blip r:embed="rId3" cstate="print"/>
          <a:srcRect/>
          <a:stretch>
            <a:fillRect/>
          </a:stretch>
        </p:blipFill>
        <p:spPr bwMode="auto">
          <a:xfrm>
            <a:off x="6653213" y="3997325"/>
            <a:ext cx="2913062" cy="2073275"/>
          </a:xfrm>
          <a:prstGeom prst="rect">
            <a:avLst/>
          </a:prstGeom>
          <a:noFill/>
          <a:ln w="9525">
            <a:noFill/>
            <a:miter lim="800000"/>
            <a:headEnd/>
            <a:tailEnd/>
          </a:ln>
        </p:spPr>
      </p:pic>
      <p:pic>
        <p:nvPicPr>
          <p:cNvPr id="63496" name="Picture 5"/>
          <p:cNvPicPr>
            <a:picLocks noChangeArrowheads="1"/>
          </p:cNvPicPr>
          <p:nvPr/>
        </p:nvPicPr>
        <p:blipFill>
          <a:blip r:embed="rId4" cstate="print"/>
          <a:srcRect/>
          <a:stretch>
            <a:fillRect/>
          </a:stretch>
        </p:blipFill>
        <p:spPr bwMode="auto">
          <a:xfrm>
            <a:off x="6653213" y="1919288"/>
            <a:ext cx="2913062" cy="2073275"/>
          </a:xfrm>
          <a:prstGeom prst="rect">
            <a:avLst/>
          </a:prstGeom>
          <a:noFill/>
          <a:ln w="9525">
            <a:noFill/>
            <a:miter lim="800000"/>
            <a:headEnd/>
            <a:tailEnd/>
          </a:ln>
        </p:spPr>
      </p:pic>
      <p:pic>
        <p:nvPicPr>
          <p:cNvPr id="63497" name="Picture 6"/>
          <p:cNvPicPr>
            <a:picLocks noChangeArrowheads="1"/>
          </p:cNvPicPr>
          <p:nvPr/>
        </p:nvPicPr>
        <p:blipFill>
          <a:blip r:embed="rId5" cstate="print"/>
          <a:srcRect/>
          <a:stretch>
            <a:fillRect/>
          </a:stretch>
        </p:blipFill>
        <p:spPr bwMode="auto">
          <a:xfrm>
            <a:off x="3729038" y="3997325"/>
            <a:ext cx="2911475" cy="2073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AU" sz="2000" smtClean="0"/>
              <a:t>Residuals of fitting the model with a single parameter in each direction</a:t>
            </a:r>
            <a:br>
              <a:rPr lang="en-AU" sz="2000" smtClean="0"/>
            </a:br>
            <a:r>
              <a:rPr lang="en-AU" sz="2000" smtClean="0"/>
              <a:t>for three datasets: real and two BSs from the identified optimal PTF model</a:t>
            </a:r>
          </a:p>
        </p:txBody>
      </p:sp>
      <p:sp>
        <p:nvSpPr>
          <p:cNvPr id="64515" name="Content Placeholder 2"/>
          <p:cNvSpPr>
            <a:spLocks noGrp="1"/>
          </p:cNvSpPr>
          <p:nvPr>
            <p:ph idx="1"/>
          </p:nvPr>
        </p:nvSpPr>
        <p:spPr>
          <a:xfrm>
            <a:off x="550863" y="1484313"/>
            <a:ext cx="9001125" cy="4641850"/>
          </a:xfrm>
        </p:spPr>
        <p:txBody>
          <a:bodyPr/>
          <a:lstStyle/>
          <a:p>
            <a:r>
              <a:rPr lang="en-AU" sz="2000" smtClean="0"/>
              <a:t>Which display is the real data? Impossible to tell</a:t>
            </a:r>
            <a:r>
              <a:rPr lang="en-AU" smtClean="0"/>
              <a:t>!</a:t>
            </a:r>
          </a:p>
        </p:txBody>
      </p:sp>
      <p:sp>
        <p:nvSpPr>
          <p:cNvPr id="4" name="Slide Number Placeholder 3"/>
          <p:cNvSpPr>
            <a:spLocks noGrp="1"/>
          </p:cNvSpPr>
          <p:nvPr>
            <p:ph type="sldNum" sz="quarter" idx="10"/>
          </p:nvPr>
        </p:nvSpPr>
        <p:spPr/>
        <p:txBody>
          <a:bodyPr/>
          <a:lstStyle/>
          <a:p>
            <a:pPr>
              <a:defRPr/>
            </a:pPr>
            <a:fld id="{B7E0EE71-321B-4B14-AEB7-91C70333DB8B}" type="slidenum">
              <a:rPr lang="en-US" smtClean="0"/>
              <a:pPr>
                <a:defRPr/>
              </a:pPr>
              <a:t>60</a:t>
            </a:fld>
            <a:endParaRPr lang="en-US"/>
          </a:p>
        </p:txBody>
      </p:sp>
      <p:pic>
        <p:nvPicPr>
          <p:cNvPr id="64518" name="Picture 2"/>
          <p:cNvPicPr>
            <a:picLocks noChangeAspect="1" noChangeArrowheads="1"/>
          </p:cNvPicPr>
          <p:nvPr/>
        </p:nvPicPr>
        <p:blipFill>
          <a:blip r:embed="rId2" cstate="print"/>
          <a:srcRect/>
          <a:stretch>
            <a:fillRect/>
          </a:stretch>
        </p:blipFill>
        <p:spPr bwMode="auto">
          <a:xfrm>
            <a:off x="1619250" y="1989138"/>
            <a:ext cx="6667500" cy="4464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smtClean="0"/>
              <a:t>Example: Coin vs Roulette Wheel</a:t>
            </a:r>
          </a:p>
        </p:txBody>
      </p:sp>
      <p:sp>
        <p:nvSpPr>
          <p:cNvPr id="23555" name="Content Placeholder 2"/>
          <p:cNvSpPr>
            <a:spLocks noGrp="1"/>
          </p:cNvSpPr>
          <p:nvPr>
            <p:ph idx="1"/>
          </p:nvPr>
        </p:nvSpPr>
        <p:spPr>
          <a:xfrm>
            <a:off x="344488" y="4724400"/>
            <a:ext cx="9001125" cy="1728788"/>
          </a:xfrm>
        </p:spPr>
        <p:txBody>
          <a:bodyPr/>
          <a:lstStyle/>
          <a:p>
            <a:pPr algn="ctr" eaLnBrk="1" hangingPunct="1">
              <a:buFont typeface="Arial" charset="0"/>
              <a:buNone/>
            </a:pPr>
            <a:r>
              <a:rPr lang="en-US" smtClean="0"/>
              <a:t>Where do you need more risk capital?</a:t>
            </a:r>
          </a:p>
          <a:p>
            <a:pPr eaLnBrk="1" hangingPunct="1">
              <a:buFont typeface="Arial" charset="0"/>
              <a:buNone/>
            </a:pPr>
            <a:r>
              <a:rPr lang="en-US" i="1" smtClean="0"/>
              <a:t>	</a:t>
            </a:r>
            <a:r>
              <a:rPr lang="en-US" smtClean="0"/>
              <a:t>Introduce uncertainty into our knowledge - if coin or roulette wheel are mutilated then conclusions could be made only on the basis of observed data</a:t>
            </a:r>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3F89C458-FAA8-4B5C-89D2-CDAB6AA5C9F2}" type="slidenum">
              <a:rPr lang="en-US" smtClean="0"/>
              <a:pPr fontAlgn="base">
                <a:spcBef>
                  <a:spcPct val="0"/>
                </a:spcBef>
                <a:spcAft>
                  <a:spcPct val="0"/>
                </a:spcAft>
                <a:defRPr/>
              </a:pPr>
              <a:t>6</a:t>
            </a:fld>
            <a:endParaRPr lang="en-US" smtClean="0"/>
          </a:p>
        </p:txBody>
      </p:sp>
      <p:sp>
        <p:nvSpPr>
          <p:cNvPr id="6" name="Rectangle 3"/>
          <p:cNvSpPr txBox="1">
            <a:spLocks noChangeArrowheads="1"/>
          </p:cNvSpPr>
          <p:nvPr/>
        </p:nvSpPr>
        <p:spPr bwMode="auto">
          <a:xfrm>
            <a:off x="1093788" y="1484313"/>
            <a:ext cx="3214687" cy="1728787"/>
          </a:xfrm>
          <a:prstGeom prst="rect">
            <a:avLst/>
          </a:prstGeom>
          <a:noFill/>
          <a:ln w="9525">
            <a:noFill/>
            <a:miter lim="800000"/>
            <a:headEnd/>
            <a:tailEnd/>
          </a:ln>
        </p:spPr>
        <p:txBody>
          <a:bodyPr lIns="0" tIns="0" rIns="0" bIns="0">
            <a:normAutofit/>
          </a:bodyPr>
          <a:lstStyle/>
          <a:p>
            <a:pPr marL="342900" indent="-342900" fontAlgn="auto">
              <a:spcBef>
                <a:spcPts val="800"/>
              </a:spcBef>
              <a:spcAft>
                <a:spcPts val="0"/>
              </a:spcAft>
              <a:buClr>
                <a:schemeClr val="accent1"/>
              </a:buClr>
              <a:buFont typeface="Arial" pitchFamily="34" charset="0"/>
              <a:buNone/>
              <a:defRPr/>
            </a:pPr>
            <a:r>
              <a:rPr lang="en-US" sz="2000" b="1" u="sng" dirty="0">
                <a:solidFill>
                  <a:schemeClr val="accent2"/>
                </a:solidFill>
                <a:latin typeface="+mn-lt"/>
              </a:rPr>
              <a:t>Coin</a:t>
            </a:r>
          </a:p>
          <a:p>
            <a:pPr marL="342900" indent="-342900" fontAlgn="auto">
              <a:spcBef>
                <a:spcPts val="800"/>
              </a:spcBef>
              <a:spcAft>
                <a:spcPts val="0"/>
              </a:spcAft>
              <a:buClr>
                <a:schemeClr val="accent1"/>
              </a:buClr>
              <a:buFont typeface="Arial" pitchFamily="34" charset="0"/>
              <a:buNone/>
              <a:defRPr/>
            </a:pPr>
            <a:r>
              <a:rPr lang="en-US" sz="1600" dirty="0">
                <a:solidFill>
                  <a:schemeClr val="accent2"/>
                </a:solidFill>
                <a:latin typeface="+mn-lt"/>
              </a:rPr>
              <a:t>100 tosses </a:t>
            </a:r>
            <a:r>
              <a:rPr lang="en-US" sz="1600" i="1" dirty="0">
                <a:solidFill>
                  <a:schemeClr val="accent2"/>
                </a:solidFill>
                <a:latin typeface="+mn-lt"/>
              </a:rPr>
              <a:t>fair</a:t>
            </a:r>
            <a:r>
              <a:rPr lang="en-US" sz="1600" dirty="0">
                <a:solidFill>
                  <a:schemeClr val="accent2"/>
                </a:solidFill>
                <a:latin typeface="+mn-lt"/>
              </a:rPr>
              <a:t> coin    (#</a:t>
            </a:r>
            <a:r>
              <a:rPr lang="en-US" sz="1600" i="1" dirty="0">
                <a:solidFill>
                  <a:schemeClr val="accent2"/>
                </a:solidFill>
                <a:latin typeface="+mn-lt"/>
              </a:rPr>
              <a:t>H</a:t>
            </a:r>
            <a:r>
              <a:rPr lang="en-US" sz="1600" dirty="0">
                <a:solidFill>
                  <a:schemeClr val="accent2"/>
                </a:solidFill>
                <a:latin typeface="+mn-lt"/>
              </a:rPr>
              <a:t>?)</a:t>
            </a:r>
          </a:p>
          <a:p>
            <a:pPr marL="342900" indent="-342900" fontAlgn="auto">
              <a:spcBef>
                <a:spcPts val="800"/>
              </a:spcBef>
              <a:spcAft>
                <a:spcPts val="0"/>
              </a:spcAft>
              <a:buClr>
                <a:schemeClr val="accent1"/>
              </a:buClr>
              <a:buFont typeface="Arial" pitchFamily="34" charset="0"/>
              <a:buNone/>
              <a:defRPr/>
            </a:pPr>
            <a:r>
              <a:rPr lang="en-US" sz="1600" dirty="0">
                <a:solidFill>
                  <a:schemeClr val="accent2"/>
                </a:solidFill>
                <a:latin typeface="+mn-lt"/>
              </a:rPr>
              <a:t>Mean = 50</a:t>
            </a:r>
          </a:p>
          <a:p>
            <a:pPr marL="342900" indent="-342900" fontAlgn="auto">
              <a:spcBef>
                <a:spcPts val="800"/>
              </a:spcBef>
              <a:spcAft>
                <a:spcPts val="0"/>
              </a:spcAft>
              <a:buClr>
                <a:schemeClr val="accent1"/>
              </a:buClr>
              <a:buFont typeface="Arial" pitchFamily="34" charset="0"/>
              <a:buNone/>
              <a:defRPr/>
            </a:pPr>
            <a:r>
              <a:rPr lang="en-US" sz="1600" dirty="0">
                <a:solidFill>
                  <a:schemeClr val="accent2"/>
                </a:solidFill>
                <a:latin typeface="+mn-lt"/>
              </a:rPr>
              <a:t>Std Dev = 5</a:t>
            </a:r>
          </a:p>
          <a:p>
            <a:pPr marL="342900" indent="-342900" fontAlgn="auto">
              <a:spcBef>
                <a:spcPts val="800"/>
              </a:spcBef>
              <a:spcAft>
                <a:spcPts val="0"/>
              </a:spcAft>
              <a:buClr>
                <a:schemeClr val="accent1"/>
              </a:buClr>
              <a:buFont typeface="Arial" pitchFamily="34" charset="0"/>
              <a:buNone/>
              <a:defRPr/>
            </a:pPr>
            <a:r>
              <a:rPr lang="en-US" sz="1600" dirty="0">
                <a:solidFill>
                  <a:schemeClr val="accent2"/>
                </a:solidFill>
                <a:latin typeface="+mn-lt"/>
              </a:rPr>
              <a:t>CI [50,50]</a:t>
            </a:r>
          </a:p>
          <a:p>
            <a:pPr marL="342900" indent="-342900" fontAlgn="auto">
              <a:spcBef>
                <a:spcPts val="800"/>
              </a:spcBef>
              <a:spcAft>
                <a:spcPts val="0"/>
              </a:spcAft>
              <a:buClr>
                <a:schemeClr val="accent1"/>
              </a:buClr>
              <a:buFont typeface="Arial" pitchFamily="34" charset="0"/>
              <a:buNone/>
              <a:defRPr/>
            </a:pPr>
            <a:endParaRPr lang="en-AU" sz="2000" dirty="0">
              <a:solidFill>
                <a:schemeClr val="accent2"/>
              </a:solidFill>
              <a:latin typeface="+mn-lt"/>
            </a:endParaRPr>
          </a:p>
        </p:txBody>
      </p:sp>
      <p:sp>
        <p:nvSpPr>
          <p:cNvPr id="23559" name="Rectangle 4"/>
          <p:cNvSpPr>
            <a:spLocks noChangeArrowheads="1"/>
          </p:cNvSpPr>
          <p:nvPr/>
        </p:nvSpPr>
        <p:spPr bwMode="auto">
          <a:xfrm>
            <a:off x="4592638" y="1557338"/>
            <a:ext cx="3213100" cy="1584325"/>
          </a:xfrm>
          <a:prstGeom prst="rect">
            <a:avLst/>
          </a:prstGeom>
          <a:noFill/>
          <a:ln w="9525">
            <a:noFill/>
            <a:miter lim="800000"/>
            <a:headEnd/>
            <a:tailEnd/>
          </a:ln>
        </p:spPr>
        <p:txBody>
          <a:bodyPr/>
          <a:lstStyle/>
          <a:p>
            <a:pPr>
              <a:spcBef>
                <a:spcPct val="20000"/>
              </a:spcBef>
            </a:pPr>
            <a:r>
              <a:rPr lang="en-US" sz="2000" b="1" i="1"/>
              <a:t>"</a:t>
            </a:r>
            <a:r>
              <a:rPr lang="en-US" sz="2000" b="1" u="sng"/>
              <a:t>Roulette Wheel</a:t>
            </a:r>
            <a:r>
              <a:rPr lang="en-US" sz="2000" b="1" i="1"/>
              <a:t>"</a:t>
            </a:r>
            <a:endParaRPr lang="en-US" sz="2000" b="1"/>
          </a:p>
          <a:p>
            <a:pPr>
              <a:spcBef>
                <a:spcPct val="20000"/>
              </a:spcBef>
            </a:pPr>
            <a:r>
              <a:rPr lang="en-US" sz="1600"/>
              <a:t>  No. 0,1, …, 100</a:t>
            </a:r>
          </a:p>
          <a:p>
            <a:pPr>
              <a:spcBef>
                <a:spcPct val="20000"/>
              </a:spcBef>
            </a:pPr>
            <a:r>
              <a:rPr lang="en-US" sz="1600"/>
              <a:t>  Mean = 50</a:t>
            </a:r>
          </a:p>
          <a:p>
            <a:pPr>
              <a:spcBef>
                <a:spcPct val="20000"/>
              </a:spcBef>
            </a:pPr>
            <a:r>
              <a:rPr lang="en-US" sz="1600"/>
              <a:t>  Std Dev = 29</a:t>
            </a:r>
          </a:p>
          <a:p>
            <a:pPr>
              <a:spcBef>
                <a:spcPct val="20000"/>
              </a:spcBef>
            </a:pPr>
            <a:r>
              <a:rPr lang="en-US" sz="1600"/>
              <a:t>  CI [50,50]</a:t>
            </a:r>
            <a:endParaRPr lang="en-AU" sz="1600"/>
          </a:p>
        </p:txBody>
      </p:sp>
      <p:sp>
        <p:nvSpPr>
          <p:cNvPr id="23560" name="Text Box 6"/>
          <p:cNvSpPr txBox="1">
            <a:spLocks noChangeArrowheads="1"/>
          </p:cNvSpPr>
          <p:nvPr/>
        </p:nvSpPr>
        <p:spPr bwMode="auto">
          <a:xfrm>
            <a:off x="1136650" y="3284538"/>
            <a:ext cx="3213100" cy="1323975"/>
          </a:xfrm>
          <a:prstGeom prst="rect">
            <a:avLst/>
          </a:prstGeom>
          <a:noFill/>
          <a:ln w="9525">
            <a:noFill/>
            <a:miter lim="800000"/>
            <a:headEnd/>
            <a:tailEnd/>
          </a:ln>
        </p:spPr>
        <p:txBody>
          <a:bodyPr>
            <a:spAutoFit/>
          </a:bodyPr>
          <a:lstStyle/>
          <a:p>
            <a:pPr>
              <a:spcBef>
                <a:spcPct val="50000"/>
              </a:spcBef>
            </a:pPr>
            <a:r>
              <a:rPr lang="en-US" sz="2000"/>
              <a:t>In 95% of experiments with the coin the number of heads will be in interval [40,60]. </a:t>
            </a:r>
          </a:p>
        </p:txBody>
      </p:sp>
      <p:sp>
        <p:nvSpPr>
          <p:cNvPr id="23561" name="Text Box 7"/>
          <p:cNvSpPr txBox="1">
            <a:spLocks noChangeArrowheads="1"/>
          </p:cNvSpPr>
          <p:nvPr/>
        </p:nvSpPr>
        <p:spPr bwMode="auto">
          <a:xfrm>
            <a:off x="4521200" y="3429000"/>
            <a:ext cx="3455988" cy="1016000"/>
          </a:xfrm>
          <a:prstGeom prst="rect">
            <a:avLst/>
          </a:prstGeom>
          <a:noFill/>
          <a:ln w="9525">
            <a:noFill/>
            <a:miter lim="800000"/>
            <a:headEnd/>
            <a:tailEnd/>
          </a:ln>
        </p:spPr>
        <p:txBody>
          <a:bodyPr>
            <a:spAutoFit/>
          </a:bodyPr>
          <a:lstStyle/>
          <a:p>
            <a:pPr>
              <a:spcBef>
                <a:spcPct val="50000"/>
              </a:spcBef>
            </a:pPr>
            <a:r>
              <a:rPr lang="en-US" sz="2000"/>
              <a:t>In 95% of experiments with the wheel, observed number will be in interval [2, 97]. </a:t>
            </a:r>
          </a:p>
        </p:txBody>
      </p:sp>
      <p:grpSp>
        <p:nvGrpSpPr>
          <p:cNvPr id="23562" name="Group 33"/>
          <p:cNvGrpSpPr>
            <a:grpSpLocks/>
          </p:cNvGrpSpPr>
          <p:nvPr/>
        </p:nvGrpSpPr>
        <p:grpSpPr bwMode="auto">
          <a:xfrm>
            <a:off x="6608763" y="1989138"/>
            <a:ext cx="1177925" cy="1147762"/>
            <a:chOff x="4694" y="1026"/>
            <a:chExt cx="862" cy="862"/>
          </a:xfrm>
        </p:grpSpPr>
        <p:grpSp>
          <p:nvGrpSpPr>
            <p:cNvPr id="23566" name="Group 26"/>
            <p:cNvGrpSpPr>
              <a:grpSpLocks/>
            </p:cNvGrpSpPr>
            <p:nvPr/>
          </p:nvGrpSpPr>
          <p:grpSpPr bwMode="auto">
            <a:xfrm>
              <a:off x="4694" y="1026"/>
              <a:ext cx="862" cy="862"/>
              <a:chOff x="4694" y="1026"/>
              <a:chExt cx="862" cy="862"/>
            </a:xfrm>
          </p:grpSpPr>
          <p:sp>
            <p:nvSpPr>
              <p:cNvPr id="23573" name="Oval 9"/>
              <p:cNvSpPr>
                <a:spLocks noChangeArrowheads="1"/>
              </p:cNvSpPr>
              <p:nvPr/>
            </p:nvSpPr>
            <p:spPr bwMode="auto">
              <a:xfrm>
                <a:off x="4694" y="1026"/>
                <a:ext cx="862" cy="862"/>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3574" name="Oval 10"/>
              <p:cNvSpPr>
                <a:spLocks noChangeArrowheads="1"/>
              </p:cNvSpPr>
              <p:nvPr/>
            </p:nvSpPr>
            <p:spPr bwMode="auto">
              <a:xfrm>
                <a:off x="4830" y="1162"/>
                <a:ext cx="590" cy="590"/>
              </a:xfrm>
              <a:prstGeom prst="ellipse">
                <a:avLst/>
              </a:prstGeom>
              <a:solidFill>
                <a:srgbClr val="FFFF99"/>
              </a:solidFill>
              <a:ln w="9525">
                <a:solidFill>
                  <a:schemeClr val="tx1"/>
                </a:solidFill>
                <a:round/>
                <a:headEnd/>
                <a:tailEnd/>
              </a:ln>
            </p:spPr>
            <p:txBody>
              <a:bodyPr wrap="none" anchor="ctr"/>
              <a:lstStyle/>
              <a:p>
                <a:endParaRPr lang="en-US"/>
              </a:p>
            </p:txBody>
          </p:sp>
          <p:sp>
            <p:nvSpPr>
              <p:cNvPr id="23575" name="Oval 23"/>
              <p:cNvSpPr>
                <a:spLocks noChangeArrowheads="1"/>
              </p:cNvSpPr>
              <p:nvPr/>
            </p:nvSpPr>
            <p:spPr bwMode="auto">
              <a:xfrm>
                <a:off x="5034" y="1366"/>
                <a:ext cx="182" cy="182"/>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23576" name="AutoShape 11"/>
              <p:cNvSpPr>
                <a:spLocks noChangeArrowheads="1"/>
              </p:cNvSpPr>
              <p:nvPr/>
            </p:nvSpPr>
            <p:spPr bwMode="auto">
              <a:xfrm>
                <a:off x="4921" y="1253"/>
                <a:ext cx="408" cy="408"/>
              </a:xfrm>
              <a:prstGeom prst="plus">
                <a:avLst>
                  <a:gd name="adj" fmla="val 45491"/>
                </a:avLst>
              </a:prstGeom>
              <a:solidFill>
                <a:schemeClr val="hlink"/>
              </a:solidFill>
              <a:ln w="9525">
                <a:solidFill>
                  <a:schemeClr val="tx1"/>
                </a:solidFill>
                <a:miter lim="800000"/>
                <a:headEnd/>
                <a:tailEnd/>
              </a:ln>
            </p:spPr>
            <p:txBody>
              <a:bodyPr wrap="none" anchor="ctr"/>
              <a:lstStyle/>
              <a:p>
                <a:endParaRPr lang="en-US"/>
              </a:p>
            </p:txBody>
          </p:sp>
          <p:grpSp>
            <p:nvGrpSpPr>
              <p:cNvPr id="23577" name="Group 22"/>
              <p:cNvGrpSpPr>
                <a:grpSpLocks/>
              </p:cNvGrpSpPr>
              <p:nvPr/>
            </p:nvGrpSpPr>
            <p:grpSpPr bwMode="auto">
              <a:xfrm>
                <a:off x="4821" y="1052"/>
                <a:ext cx="303" cy="193"/>
                <a:chOff x="4821" y="1052"/>
                <a:chExt cx="303" cy="193"/>
              </a:xfrm>
            </p:grpSpPr>
            <p:grpSp>
              <p:nvGrpSpPr>
                <p:cNvPr id="23580" name="Group 18"/>
                <p:cNvGrpSpPr>
                  <a:grpSpLocks/>
                </p:cNvGrpSpPr>
                <p:nvPr/>
              </p:nvGrpSpPr>
              <p:grpSpPr bwMode="auto">
                <a:xfrm>
                  <a:off x="4821" y="1105"/>
                  <a:ext cx="151" cy="140"/>
                  <a:chOff x="4821" y="1105"/>
                  <a:chExt cx="151" cy="140"/>
                </a:xfrm>
              </p:grpSpPr>
              <p:sp>
                <p:nvSpPr>
                  <p:cNvPr id="23583" name="Line 12"/>
                  <p:cNvSpPr>
                    <a:spLocks noChangeShapeType="1"/>
                  </p:cNvSpPr>
                  <p:nvPr/>
                </p:nvSpPr>
                <p:spPr bwMode="auto">
                  <a:xfrm flipH="1" flipV="1">
                    <a:off x="4821" y="1154"/>
                    <a:ext cx="91" cy="91"/>
                  </a:xfrm>
                  <a:prstGeom prst="line">
                    <a:avLst/>
                  </a:prstGeom>
                  <a:noFill/>
                  <a:ln w="9525">
                    <a:solidFill>
                      <a:schemeClr val="tx1"/>
                    </a:solidFill>
                    <a:round/>
                    <a:headEnd/>
                    <a:tailEnd/>
                  </a:ln>
                </p:spPr>
                <p:txBody>
                  <a:bodyPr/>
                  <a:lstStyle/>
                  <a:p>
                    <a:endParaRPr lang="en-US"/>
                  </a:p>
                </p:txBody>
              </p:sp>
              <p:sp>
                <p:nvSpPr>
                  <p:cNvPr id="23584" name="Line 15"/>
                  <p:cNvSpPr>
                    <a:spLocks noChangeShapeType="1"/>
                  </p:cNvSpPr>
                  <p:nvPr/>
                </p:nvSpPr>
                <p:spPr bwMode="auto">
                  <a:xfrm rot="836743" flipH="1" flipV="1">
                    <a:off x="4881" y="1105"/>
                    <a:ext cx="91" cy="91"/>
                  </a:xfrm>
                  <a:prstGeom prst="line">
                    <a:avLst/>
                  </a:prstGeom>
                  <a:noFill/>
                  <a:ln w="9525">
                    <a:solidFill>
                      <a:schemeClr val="tx1"/>
                    </a:solidFill>
                    <a:round/>
                    <a:headEnd/>
                    <a:tailEnd/>
                  </a:ln>
                </p:spPr>
                <p:txBody>
                  <a:bodyPr/>
                  <a:lstStyle/>
                  <a:p>
                    <a:endParaRPr lang="en-US"/>
                  </a:p>
                </p:txBody>
              </p:sp>
            </p:grpSp>
            <p:sp>
              <p:nvSpPr>
                <p:cNvPr id="23581" name="Line 20"/>
                <p:cNvSpPr>
                  <a:spLocks noChangeShapeType="1"/>
                </p:cNvSpPr>
                <p:nvPr/>
              </p:nvSpPr>
              <p:spPr bwMode="auto">
                <a:xfrm rot="1484668" flipH="1" flipV="1">
                  <a:off x="4958" y="1069"/>
                  <a:ext cx="90" cy="97"/>
                </a:xfrm>
                <a:prstGeom prst="line">
                  <a:avLst/>
                </a:prstGeom>
                <a:noFill/>
                <a:ln w="9525">
                  <a:solidFill>
                    <a:schemeClr val="tx1"/>
                  </a:solidFill>
                  <a:round/>
                  <a:headEnd/>
                  <a:tailEnd/>
                </a:ln>
              </p:spPr>
              <p:txBody>
                <a:bodyPr/>
                <a:lstStyle/>
                <a:p>
                  <a:endParaRPr lang="en-US"/>
                </a:p>
              </p:txBody>
            </p:sp>
            <p:sp>
              <p:nvSpPr>
                <p:cNvPr id="23582" name="Line 21"/>
                <p:cNvSpPr>
                  <a:spLocks noChangeShapeType="1"/>
                </p:cNvSpPr>
                <p:nvPr/>
              </p:nvSpPr>
              <p:spPr bwMode="auto">
                <a:xfrm rot="2321411" flipH="1" flipV="1">
                  <a:off x="5033" y="1052"/>
                  <a:ext cx="91" cy="91"/>
                </a:xfrm>
                <a:prstGeom prst="line">
                  <a:avLst/>
                </a:prstGeom>
                <a:noFill/>
                <a:ln w="9525">
                  <a:solidFill>
                    <a:schemeClr val="tx1"/>
                  </a:solidFill>
                  <a:round/>
                  <a:headEnd/>
                  <a:tailEnd/>
                </a:ln>
              </p:spPr>
              <p:txBody>
                <a:bodyPr/>
                <a:lstStyle/>
                <a:p>
                  <a:endParaRPr lang="en-US"/>
                </a:p>
              </p:txBody>
            </p:sp>
          </p:grpSp>
          <p:sp>
            <p:nvSpPr>
              <p:cNvPr id="23578" name="Oval 24"/>
              <p:cNvSpPr>
                <a:spLocks noChangeArrowheads="1"/>
              </p:cNvSpPr>
              <p:nvPr/>
            </p:nvSpPr>
            <p:spPr bwMode="auto">
              <a:xfrm>
                <a:off x="5057" y="1389"/>
                <a:ext cx="136" cy="136"/>
              </a:xfrm>
              <a:prstGeom prst="ellipse">
                <a:avLst/>
              </a:prstGeom>
              <a:solidFill>
                <a:srgbClr val="FFFF99"/>
              </a:solidFill>
              <a:ln w="9525">
                <a:solidFill>
                  <a:schemeClr val="tx1"/>
                </a:solidFill>
                <a:round/>
                <a:headEnd/>
                <a:tailEnd/>
              </a:ln>
            </p:spPr>
            <p:txBody>
              <a:bodyPr wrap="none" anchor="ctr"/>
              <a:lstStyle/>
              <a:p>
                <a:endParaRPr lang="en-US"/>
              </a:p>
            </p:txBody>
          </p:sp>
          <p:sp>
            <p:nvSpPr>
              <p:cNvPr id="23579" name="Text Box 25"/>
              <p:cNvSpPr txBox="1">
                <a:spLocks noChangeArrowheads="1"/>
              </p:cNvSpPr>
              <p:nvPr/>
            </p:nvSpPr>
            <p:spPr bwMode="auto">
              <a:xfrm>
                <a:off x="5057" y="1026"/>
                <a:ext cx="249" cy="144"/>
              </a:xfrm>
              <a:prstGeom prst="rect">
                <a:avLst/>
              </a:prstGeom>
              <a:noFill/>
              <a:ln w="9525">
                <a:noFill/>
                <a:miter lim="800000"/>
                <a:headEnd/>
                <a:tailEnd/>
              </a:ln>
            </p:spPr>
            <p:txBody>
              <a:bodyPr>
                <a:spAutoFit/>
              </a:bodyPr>
              <a:lstStyle/>
              <a:p>
                <a:pPr>
                  <a:spcBef>
                    <a:spcPct val="50000"/>
                  </a:spcBef>
                </a:pPr>
                <a:r>
                  <a:rPr lang="en-US" sz="900" b="1"/>
                  <a:t>…</a:t>
                </a:r>
              </a:p>
            </p:txBody>
          </p:sp>
        </p:grpSp>
        <p:sp>
          <p:nvSpPr>
            <p:cNvPr id="23567" name="Text Box 27"/>
            <p:cNvSpPr txBox="1">
              <a:spLocks noChangeArrowheads="1"/>
            </p:cNvSpPr>
            <p:nvPr/>
          </p:nvSpPr>
          <p:spPr bwMode="auto">
            <a:xfrm>
              <a:off x="5012" y="1071"/>
              <a:ext cx="68" cy="91"/>
            </a:xfrm>
            <a:prstGeom prst="rect">
              <a:avLst/>
            </a:prstGeom>
            <a:noFill/>
            <a:ln w="9525">
              <a:noFill/>
              <a:miter lim="800000"/>
              <a:headEnd/>
              <a:tailEnd/>
            </a:ln>
          </p:spPr>
          <p:txBody>
            <a:bodyPr lIns="18000" tIns="10800" rIns="18000" bIns="10800">
              <a:spAutoFit/>
            </a:bodyPr>
            <a:lstStyle/>
            <a:p>
              <a:pPr>
                <a:spcBef>
                  <a:spcPct val="50000"/>
                </a:spcBef>
              </a:pPr>
              <a:r>
                <a:rPr lang="en-US" sz="800"/>
                <a:t>1</a:t>
              </a:r>
            </a:p>
          </p:txBody>
        </p:sp>
        <p:sp>
          <p:nvSpPr>
            <p:cNvPr id="23568" name="Text Box 28"/>
            <p:cNvSpPr txBox="1">
              <a:spLocks noChangeArrowheads="1"/>
            </p:cNvSpPr>
            <p:nvPr/>
          </p:nvSpPr>
          <p:spPr bwMode="auto">
            <a:xfrm>
              <a:off x="4944" y="1094"/>
              <a:ext cx="68" cy="91"/>
            </a:xfrm>
            <a:prstGeom prst="rect">
              <a:avLst/>
            </a:prstGeom>
            <a:noFill/>
            <a:ln w="9525">
              <a:noFill/>
              <a:miter lim="800000"/>
              <a:headEnd/>
              <a:tailEnd/>
            </a:ln>
          </p:spPr>
          <p:txBody>
            <a:bodyPr lIns="18000" tIns="10800" rIns="18000" bIns="10800">
              <a:spAutoFit/>
            </a:bodyPr>
            <a:lstStyle/>
            <a:p>
              <a:pPr>
                <a:spcBef>
                  <a:spcPct val="50000"/>
                </a:spcBef>
              </a:pPr>
              <a:r>
                <a:rPr lang="en-US" sz="800"/>
                <a:t>0</a:t>
              </a:r>
            </a:p>
          </p:txBody>
        </p:sp>
        <p:grpSp>
          <p:nvGrpSpPr>
            <p:cNvPr id="23569" name="Group 32"/>
            <p:cNvGrpSpPr>
              <a:grpSpLocks/>
            </p:cNvGrpSpPr>
            <p:nvPr/>
          </p:nvGrpSpPr>
          <p:grpSpPr bwMode="auto">
            <a:xfrm>
              <a:off x="4853" y="1117"/>
              <a:ext cx="114" cy="117"/>
              <a:chOff x="4853" y="1117"/>
              <a:chExt cx="114" cy="117"/>
            </a:xfrm>
          </p:grpSpPr>
          <p:sp>
            <p:nvSpPr>
              <p:cNvPr id="23570" name="Text Box 29"/>
              <p:cNvSpPr txBox="1">
                <a:spLocks noChangeArrowheads="1"/>
              </p:cNvSpPr>
              <p:nvPr/>
            </p:nvSpPr>
            <p:spPr bwMode="auto">
              <a:xfrm>
                <a:off x="4853" y="1117"/>
                <a:ext cx="68" cy="72"/>
              </a:xfrm>
              <a:prstGeom prst="rect">
                <a:avLst/>
              </a:prstGeom>
              <a:noFill/>
              <a:ln w="9525">
                <a:noFill/>
                <a:miter lim="800000"/>
                <a:headEnd/>
                <a:tailEnd/>
              </a:ln>
            </p:spPr>
            <p:txBody>
              <a:bodyPr lIns="18000" tIns="10800" rIns="18000" bIns="10800">
                <a:spAutoFit/>
              </a:bodyPr>
              <a:lstStyle/>
              <a:p>
                <a:pPr>
                  <a:spcBef>
                    <a:spcPct val="50000"/>
                  </a:spcBef>
                </a:pPr>
                <a:r>
                  <a:rPr lang="en-US" sz="600"/>
                  <a:t>1</a:t>
                </a:r>
              </a:p>
            </p:txBody>
          </p:sp>
          <p:sp>
            <p:nvSpPr>
              <p:cNvPr id="23571" name="Text Box 30"/>
              <p:cNvSpPr txBox="1">
                <a:spLocks noChangeArrowheads="1"/>
              </p:cNvSpPr>
              <p:nvPr/>
            </p:nvSpPr>
            <p:spPr bwMode="auto">
              <a:xfrm>
                <a:off x="4876" y="1139"/>
                <a:ext cx="68" cy="72"/>
              </a:xfrm>
              <a:prstGeom prst="rect">
                <a:avLst/>
              </a:prstGeom>
              <a:noFill/>
              <a:ln w="9525">
                <a:noFill/>
                <a:miter lim="800000"/>
                <a:headEnd/>
                <a:tailEnd/>
              </a:ln>
            </p:spPr>
            <p:txBody>
              <a:bodyPr lIns="18000" tIns="10800" rIns="18000" bIns="10800">
                <a:spAutoFit/>
              </a:bodyPr>
              <a:lstStyle/>
              <a:p>
                <a:pPr>
                  <a:spcBef>
                    <a:spcPct val="50000"/>
                  </a:spcBef>
                </a:pPr>
                <a:r>
                  <a:rPr lang="en-US" sz="600"/>
                  <a:t>0</a:t>
                </a:r>
              </a:p>
            </p:txBody>
          </p:sp>
          <p:sp>
            <p:nvSpPr>
              <p:cNvPr id="23572" name="Text Box 31"/>
              <p:cNvSpPr txBox="1">
                <a:spLocks noChangeArrowheads="1"/>
              </p:cNvSpPr>
              <p:nvPr/>
            </p:nvSpPr>
            <p:spPr bwMode="auto">
              <a:xfrm>
                <a:off x="4899" y="1162"/>
                <a:ext cx="68" cy="72"/>
              </a:xfrm>
              <a:prstGeom prst="rect">
                <a:avLst/>
              </a:prstGeom>
              <a:noFill/>
              <a:ln w="9525">
                <a:noFill/>
                <a:miter lim="800000"/>
                <a:headEnd/>
                <a:tailEnd/>
              </a:ln>
            </p:spPr>
            <p:txBody>
              <a:bodyPr lIns="18000" tIns="10800" rIns="18000" bIns="10800">
                <a:spAutoFit/>
              </a:bodyPr>
              <a:lstStyle/>
              <a:p>
                <a:pPr>
                  <a:spcBef>
                    <a:spcPct val="50000"/>
                  </a:spcBef>
                </a:pPr>
                <a:r>
                  <a:rPr lang="en-US" sz="600"/>
                  <a:t>0</a:t>
                </a:r>
              </a:p>
            </p:txBody>
          </p:sp>
        </p:grpSp>
      </p:grpSp>
      <p:grpSp>
        <p:nvGrpSpPr>
          <p:cNvPr id="23563" name="Group 36"/>
          <p:cNvGrpSpPr>
            <a:grpSpLocks/>
          </p:cNvGrpSpPr>
          <p:nvPr/>
        </p:nvGrpSpPr>
        <p:grpSpPr bwMode="auto">
          <a:xfrm>
            <a:off x="1065213" y="1479550"/>
            <a:ext cx="6878637" cy="3141663"/>
            <a:chOff x="317" y="573"/>
            <a:chExt cx="4764" cy="2358"/>
          </a:xfrm>
        </p:grpSpPr>
        <p:sp>
          <p:nvSpPr>
            <p:cNvPr id="23564" name="Rectangle 37"/>
            <p:cNvSpPr>
              <a:spLocks noChangeArrowheads="1"/>
            </p:cNvSpPr>
            <p:nvPr/>
          </p:nvSpPr>
          <p:spPr bwMode="auto">
            <a:xfrm>
              <a:off x="317" y="573"/>
              <a:ext cx="2382" cy="2358"/>
            </a:xfrm>
            <a:prstGeom prst="rect">
              <a:avLst/>
            </a:prstGeom>
            <a:noFill/>
            <a:ln w="76200">
              <a:solidFill>
                <a:srgbClr val="C0C0C0"/>
              </a:solidFill>
              <a:miter lim="800000"/>
              <a:headEnd/>
              <a:tailEnd/>
            </a:ln>
          </p:spPr>
          <p:txBody>
            <a:bodyPr wrap="none" anchor="ctr"/>
            <a:lstStyle/>
            <a:p>
              <a:endParaRPr lang="en-US"/>
            </a:p>
          </p:txBody>
        </p:sp>
        <p:sp>
          <p:nvSpPr>
            <p:cNvPr id="23565" name="Rectangle 38"/>
            <p:cNvSpPr>
              <a:spLocks noChangeArrowheads="1"/>
            </p:cNvSpPr>
            <p:nvPr/>
          </p:nvSpPr>
          <p:spPr bwMode="auto">
            <a:xfrm>
              <a:off x="2699" y="573"/>
              <a:ext cx="2382" cy="2358"/>
            </a:xfrm>
            <a:prstGeom prst="rect">
              <a:avLst/>
            </a:prstGeom>
            <a:noFill/>
            <a:ln w="76200">
              <a:solidFill>
                <a:srgbClr val="C0C0C0"/>
              </a:solidFill>
              <a:miter lim="800000"/>
              <a:headEnd/>
              <a:tailEnd/>
            </a:ln>
          </p:spPr>
          <p:txBody>
            <a:bodyPr wrap="none" anchor="ctr"/>
            <a:lstStyle/>
            <a:p>
              <a:endParaRPr lang="en-US"/>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 name="Title 1"/>
          <p:cNvSpPr>
            <a:spLocks noGrp="1"/>
          </p:cNvSpPr>
          <p:nvPr>
            <p:ph type="title"/>
          </p:nvPr>
        </p:nvSpPr>
        <p:spPr>
          <a:xfrm>
            <a:off x="273050" y="488950"/>
            <a:ext cx="9278938" cy="752475"/>
          </a:xfrm>
        </p:spPr>
        <p:txBody>
          <a:bodyPr/>
          <a:lstStyle/>
          <a:p>
            <a:pPr eaLnBrk="1" hangingPunct="1"/>
            <a:r>
              <a:rPr lang="en-US" sz="2000" smtClean="0"/>
              <a:t>ELRF (Extended Link Ratio Family) Modelling Framework- Regression formulation of link ratios and extensions</a:t>
            </a:r>
            <a:r>
              <a:rPr lang="en-US" sz="2000" b="0" smtClean="0"/>
              <a:t>.</a:t>
            </a:r>
            <a:r>
              <a:rPr lang="en-US" sz="2000" smtClean="0"/>
              <a:t> Includes Mack</a:t>
            </a:r>
            <a:r>
              <a:rPr lang="en-US" sz="2000" b="0" smtClean="0"/>
              <a:t>,</a:t>
            </a:r>
            <a:r>
              <a:rPr lang="en-US" sz="2000" smtClean="0"/>
              <a:t> Murphy.</a:t>
            </a:r>
            <a:br>
              <a:rPr lang="en-US" sz="2000" smtClean="0"/>
            </a:br>
            <a:endParaRPr lang="en-US" sz="2000"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2348D9BD-8987-4D4E-8D98-4D7FF591975A}" type="slidenum">
              <a:rPr lang="en-US" smtClean="0"/>
              <a:pPr fontAlgn="base">
                <a:spcBef>
                  <a:spcPct val="0"/>
                </a:spcBef>
                <a:spcAft>
                  <a:spcPct val="0"/>
                </a:spcAft>
                <a:defRPr/>
              </a:pPr>
              <a:t>7</a:t>
            </a:fld>
            <a:endParaRPr lang="en-US" smtClean="0"/>
          </a:p>
        </p:txBody>
      </p:sp>
      <p:graphicFrame>
        <p:nvGraphicFramePr>
          <p:cNvPr id="6" name="Object 4">
            <a:hlinkClick r:id="" action="ppaction://ole?verb=0"/>
          </p:cNvPr>
          <p:cNvGraphicFramePr>
            <a:graphicFrameLocks/>
          </p:cNvGraphicFramePr>
          <p:nvPr/>
        </p:nvGraphicFramePr>
        <p:xfrm>
          <a:off x="6013450" y="4386263"/>
          <a:ext cx="114300" cy="131762"/>
        </p:xfrm>
        <a:graphic>
          <a:graphicData uri="http://schemas.openxmlformats.org/presentationml/2006/ole">
            <mc:AlternateContent xmlns:mc="http://schemas.openxmlformats.org/markup-compatibility/2006">
              <mc:Choice xmlns:v="urn:schemas-microsoft-com:vml" Requires="v">
                <p:oleObj spid="_x0000_s1080" name="Equation" r:id="rId3" imgW="112680" imgH="112680" progId="Equation.3">
                  <p:embed/>
                </p:oleObj>
              </mc:Choice>
              <mc:Fallback>
                <p:oleObj name="Equation" r:id="rId3" imgW="112680" imgH="112680" progId="Equation.3">
                  <p:embed/>
                  <p:pic>
                    <p:nvPicPr>
                      <p:cNvPr id="0" name="Object 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3450" y="43862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5">
            <a:hlinkClick r:id="" action="ppaction://ole?verb=0"/>
          </p:cNvPr>
          <p:cNvGraphicFramePr>
            <a:graphicFrameLocks/>
          </p:cNvGraphicFramePr>
          <p:nvPr/>
        </p:nvGraphicFramePr>
        <p:xfrm>
          <a:off x="6013450" y="4005263"/>
          <a:ext cx="114300" cy="131762"/>
        </p:xfrm>
        <a:graphic>
          <a:graphicData uri="http://schemas.openxmlformats.org/presentationml/2006/ole">
            <mc:AlternateContent xmlns:mc="http://schemas.openxmlformats.org/markup-compatibility/2006">
              <mc:Choice xmlns:v="urn:schemas-microsoft-com:vml" Requires="v">
                <p:oleObj spid="_x0000_s1081" name="Microsoft Equation 3.0" r:id="rId5" imgW="112680" imgH="112680" progId="Equation.3">
                  <p:embed/>
                </p:oleObj>
              </mc:Choice>
              <mc:Fallback>
                <p:oleObj name="Microsoft Equation 3.0" r:id="rId5" imgW="112680" imgH="112680" progId="Equation.3">
                  <p:embed/>
                  <p:pic>
                    <p:nvPicPr>
                      <p:cNvPr id="0" name="Object 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3450" y="40052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 name="Object 6">
            <a:hlinkClick r:id="" action="ppaction://ole?verb=0"/>
          </p:cNvPr>
          <p:cNvGraphicFramePr>
            <a:graphicFrameLocks/>
          </p:cNvGraphicFramePr>
          <p:nvPr/>
        </p:nvGraphicFramePr>
        <p:xfrm>
          <a:off x="5708650" y="4157663"/>
          <a:ext cx="114300" cy="131762"/>
        </p:xfrm>
        <a:graphic>
          <a:graphicData uri="http://schemas.openxmlformats.org/presentationml/2006/ole">
            <mc:AlternateContent xmlns:mc="http://schemas.openxmlformats.org/markup-compatibility/2006">
              <mc:Choice xmlns:v="urn:schemas-microsoft-com:vml" Requires="v">
                <p:oleObj spid="_x0000_s1082" name="Equation" r:id="rId6" imgW="112680" imgH="112680" progId="Equation.3">
                  <p:embed/>
                </p:oleObj>
              </mc:Choice>
              <mc:Fallback>
                <p:oleObj name="Equation" r:id="rId6" imgW="112680" imgH="112680" progId="Equation.3">
                  <p:embed/>
                  <p:pic>
                    <p:nvPicPr>
                      <p:cNvPr id="0" name="Object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8650" y="41576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 name="Object 7">
            <a:hlinkClick r:id="" action="ppaction://ole?verb=0"/>
          </p:cNvPr>
          <p:cNvGraphicFramePr>
            <a:graphicFrameLocks/>
          </p:cNvGraphicFramePr>
          <p:nvPr/>
        </p:nvGraphicFramePr>
        <p:xfrm>
          <a:off x="6318250" y="4233863"/>
          <a:ext cx="114300" cy="131762"/>
        </p:xfrm>
        <a:graphic>
          <a:graphicData uri="http://schemas.openxmlformats.org/presentationml/2006/ole">
            <mc:AlternateContent xmlns:mc="http://schemas.openxmlformats.org/markup-compatibility/2006">
              <mc:Choice xmlns:v="urn:schemas-microsoft-com:vml" Requires="v">
                <p:oleObj spid="_x0000_s1083" name="Equation" r:id="rId7" imgW="112680" imgH="112680" progId="Equation.3">
                  <p:embed/>
                </p:oleObj>
              </mc:Choice>
              <mc:Fallback>
                <p:oleObj name="Equation" r:id="rId7" imgW="112680" imgH="112680" progId="Equation.3">
                  <p:embed/>
                  <p:pic>
                    <p:nvPicPr>
                      <p:cNvPr id="0" name="Object 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8250" y="42338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 name="Object 8">
            <a:hlinkClick r:id="" action="ppaction://ole?verb=0"/>
          </p:cNvPr>
          <p:cNvGraphicFramePr>
            <a:graphicFrameLocks/>
          </p:cNvGraphicFramePr>
          <p:nvPr/>
        </p:nvGraphicFramePr>
        <p:xfrm>
          <a:off x="6394450" y="3776663"/>
          <a:ext cx="114300" cy="131762"/>
        </p:xfrm>
        <a:graphic>
          <a:graphicData uri="http://schemas.openxmlformats.org/presentationml/2006/ole">
            <mc:AlternateContent xmlns:mc="http://schemas.openxmlformats.org/markup-compatibility/2006">
              <mc:Choice xmlns:v="urn:schemas-microsoft-com:vml" Requires="v">
                <p:oleObj spid="_x0000_s1084" name="Equation" r:id="rId8" imgW="112680" imgH="112680" progId="Equation.3">
                  <p:embed/>
                </p:oleObj>
              </mc:Choice>
              <mc:Fallback>
                <p:oleObj name="Equation" r:id="rId8" imgW="112680" imgH="112680" progId="Equation.3">
                  <p:embed/>
                  <p:pic>
                    <p:nvPicPr>
                      <p:cNvPr id="0" name="Object 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4450" y="37766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2" name="Object 9">
            <a:hlinkClick r:id="" action="ppaction://ole?verb=0"/>
          </p:cNvPr>
          <p:cNvGraphicFramePr>
            <a:graphicFrameLocks/>
          </p:cNvGraphicFramePr>
          <p:nvPr/>
        </p:nvGraphicFramePr>
        <p:xfrm>
          <a:off x="6699250" y="3946525"/>
          <a:ext cx="128588" cy="128588"/>
        </p:xfrm>
        <a:graphic>
          <a:graphicData uri="http://schemas.openxmlformats.org/presentationml/2006/ole">
            <mc:AlternateContent xmlns:mc="http://schemas.openxmlformats.org/markup-compatibility/2006">
              <mc:Choice xmlns:v="urn:schemas-microsoft-com:vml" Requires="v">
                <p:oleObj spid="_x0000_s1085" name="Equation" r:id="rId9" imgW="112680" imgH="112680" progId="Equation.3">
                  <p:embed/>
                </p:oleObj>
              </mc:Choice>
              <mc:Fallback>
                <p:oleObj name="Equation" r:id="rId9" imgW="112680" imgH="112680" progId="Equation.3">
                  <p:embed/>
                  <p:pic>
                    <p:nvPicPr>
                      <p:cNvPr id="0" name="Object 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9250" y="3946525"/>
                        <a:ext cx="128588" cy="128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3" name="Object 10">
            <a:hlinkClick r:id="" action="ppaction://ole?verb=0"/>
          </p:cNvPr>
          <p:cNvGraphicFramePr>
            <a:graphicFrameLocks/>
          </p:cNvGraphicFramePr>
          <p:nvPr/>
        </p:nvGraphicFramePr>
        <p:xfrm>
          <a:off x="6775450" y="3471863"/>
          <a:ext cx="114300" cy="131762"/>
        </p:xfrm>
        <a:graphic>
          <a:graphicData uri="http://schemas.openxmlformats.org/presentationml/2006/ole">
            <mc:AlternateContent xmlns:mc="http://schemas.openxmlformats.org/markup-compatibility/2006">
              <mc:Choice xmlns:v="urn:schemas-microsoft-com:vml" Requires="v">
                <p:oleObj spid="_x0000_s1086" name="Equation" r:id="rId10" imgW="112680" imgH="112680" progId="Equation.3">
                  <p:embed/>
                </p:oleObj>
              </mc:Choice>
              <mc:Fallback>
                <p:oleObj name="Equation" r:id="rId10" imgW="112680" imgH="112680" progId="Equation.3">
                  <p:embed/>
                  <p:pic>
                    <p:nvPicPr>
                      <p:cNvPr id="0" name="Object 1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5450" y="34718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4" name="Object 11">
            <a:hlinkClick r:id="" action="ppaction://ole?verb=0"/>
          </p:cNvPr>
          <p:cNvGraphicFramePr>
            <a:graphicFrameLocks/>
          </p:cNvGraphicFramePr>
          <p:nvPr/>
        </p:nvGraphicFramePr>
        <p:xfrm>
          <a:off x="7080250" y="3624263"/>
          <a:ext cx="114300" cy="131762"/>
        </p:xfrm>
        <a:graphic>
          <a:graphicData uri="http://schemas.openxmlformats.org/presentationml/2006/ole">
            <mc:AlternateContent xmlns:mc="http://schemas.openxmlformats.org/markup-compatibility/2006">
              <mc:Choice xmlns:v="urn:schemas-microsoft-com:vml" Requires="v">
                <p:oleObj spid="_x0000_s1087" name="Equation" r:id="rId11" imgW="112680" imgH="112680" progId="Equation.3">
                  <p:embed/>
                </p:oleObj>
              </mc:Choice>
              <mc:Fallback>
                <p:oleObj name="Equation" r:id="rId11" imgW="112680" imgH="112680" progId="Equation.3">
                  <p:embed/>
                  <p:pic>
                    <p:nvPicPr>
                      <p:cNvPr id="0" name="Object 1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0250" y="36242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5" name="Object 12">
            <a:hlinkClick r:id="" action="ppaction://ole?verb=0"/>
          </p:cNvPr>
          <p:cNvGraphicFramePr>
            <a:graphicFrameLocks/>
          </p:cNvGraphicFramePr>
          <p:nvPr/>
        </p:nvGraphicFramePr>
        <p:xfrm>
          <a:off x="6775450" y="4310063"/>
          <a:ext cx="128588" cy="131762"/>
        </p:xfrm>
        <a:graphic>
          <a:graphicData uri="http://schemas.openxmlformats.org/presentationml/2006/ole">
            <mc:AlternateContent xmlns:mc="http://schemas.openxmlformats.org/markup-compatibility/2006">
              <mc:Choice xmlns:v="urn:schemas-microsoft-com:vml" Requires="v">
                <p:oleObj spid="_x0000_s1088" name="Equation" r:id="rId12" imgW="112680" imgH="112680" progId="Equation.3">
                  <p:embed/>
                </p:oleObj>
              </mc:Choice>
              <mc:Fallback>
                <p:oleObj name="Equation" r:id="rId12" imgW="112680" imgH="112680" progId="Equation.3">
                  <p:embed/>
                  <p:pic>
                    <p:nvPicPr>
                      <p:cNvPr id="0" name="Object 1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5450" y="4310063"/>
                        <a:ext cx="128588"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 name="Object 13">
            <a:hlinkClick r:id="" action="ppaction://ole?verb=0"/>
          </p:cNvPr>
          <p:cNvGraphicFramePr>
            <a:graphicFrameLocks/>
          </p:cNvGraphicFramePr>
          <p:nvPr/>
        </p:nvGraphicFramePr>
        <p:xfrm>
          <a:off x="7156450" y="4081463"/>
          <a:ext cx="114300" cy="131762"/>
        </p:xfrm>
        <a:graphic>
          <a:graphicData uri="http://schemas.openxmlformats.org/presentationml/2006/ole">
            <mc:AlternateContent xmlns:mc="http://schemas.openxmlformats.org/markup-compatibility/2006">
              <mc:Choice xmlns:v="urn:schemas-microsoft-com:vml" Requires="v">
                <p:oleObj spid="_x0000_s1089" name="Equation" r:id="rId13" imgW="112680" imgH="112680" progId="Equation.3">
                  <p:embed/>
                </p:oleObj>
              </mc:Choice>
              <mc:Fallback>
                <p:oleObj name="Equation" r:id="rId13" imgW="112680" imgH="112680" progId="Equation.3">
                  <p:embed/>
                  <p:pic>
                    <p:nvPicPr>
                      <p:cNvPr id="0" name="Object 1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6450" y="40814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 name="Object 14">
            <a:hlinkClick r:id="" action="ppaction://ole?verb=0"/>
          </p:cNvPr>
          <p:cNvGraphicFramePr>
            <a:graphicFrameLocks/>
          </p:cNvGraphicFramePr>
          <p:nvPr/>
        </p:nvGraphicFramePr>
        <p:xfrm>
          <a:off x="6089650" y="3776663"/>
          <a:ext cx="114300" cy="131762"/>
        </p:xfrm>
        <a:graphic>
          <a:graphicData uri="http://schemas.openxmlformats.org/presentationml/2006/ole">
            <mc:AlternateContent xmlns:mc="http://schemas.openxmlformats.org/markup-compatibility/2006">
              <mc:Choice xmlns:v="urn:schemas-microsoft-com:vml" Requires="v">
                <p:oleObj spid="_x0000_s1090" name="Equation" r:id="rId14" imgW="112680" imgH="112680" progId="Equation.3">
                  <p:embed/>
                </p:oleObj>
              </mc:Choice>
              <mc:Fallback>
                <p:oleObj name="Equation" r:id="rId14" imgW="112680" imgH="112680" progId="Equation.3">
                  <p:embed/>
                  <p:pic>
                    <p:nvPicPr>
                      <p:cNvPr id="0" name="Object 1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9650" y="37766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 name="Object 15">
            <a:hlinkClick r:id="" action="ppaction://ole?verb=0"/>
          </p:cNvPr>
          <p:cNvGraphicFramePr>
            <a:graphicFrameLocks/>
          </p:cNvGraphicFramePr>
          <p:nvPr/>
        </p:nvGraphicFramePr>
        <p:xfrm>
          <a:off x="7385050" y="4157663"/>
          <a:ext cx="114300" cy="131762"/>
        </p:xfrm>
        <a:graphic>
          <a:graphicData uri="http://schemas.openxmlformats.org/presentationml/2006/ole">
            <mc:AlternateContent xmlns:mc="http://schemas.openxmlformats.org/markup-compatibility/2006">
              <mc:Choice xmlns:v="urn:schemas-microsoft-com:vml" Requires="v">
                <p:oleObj spid="_x0000_s1091" name="Equation" r:id="rId15" imgW="112680" imgH="112680" progId="Equation.3">
                  <p:embed/>
                </p:oleObj>
              </mc:Choice>
              <mc:Fallback>
                <p:oleObj name="Equation" r:id="rId15" imgW="112680" imgH="112680" progId="Equation.3">
                  <p:embed/>
                  <p:pic>
                    <p:nvPicPr>
                      <p:cNvPr id="0" name="Object 1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5050" y="41576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 name="Object 16">
            <a:hlinkClick r:id="" action="ppaction://ole?verb=0"/>
          </p:cNvPr>
          <p:cNvGraphicFramePr>
            <a:graphicFrameLocks/>
          </p:cNvGraphicFramePr>
          <p:nvPr/>
        </p:nvGraphicFramePr>
        <p:xfrm>
          <a:off x="7918450" y="3548063"/>
          <a:ext cx="114300" cy="131762"/>
        </p:xfrm>
        <a:graphic>
          <a:graphicData uri="http://schemas.openxmlformats.org/presentationml/2006/ole">
            <mc:AlternateContent xmlns:mc="http://schemas.openxmlformats.org/markup-compatibility/2006">
              <mc:Choice xmlns:v="urn:schemas-microsoft-com:vml" Requires="v">
                <p:oleObj spid="_x0000_s1092" name="Equation" r:id="rId16" imgW="112680" imgH="112680" progId="Equation.3">
                  <p:embed/>
                </p:oleObj>
              </mc:Choice>
              <mc:Fallback>
                <p:oleObj name="Equation" r:id="rId16" imgW="112680" imgH="112680" progId="Equation.3">
                  <p:embed/>
                  <p:pic>
                    <p:nvPicPr>
                      <p:cNvPr id="0" name="Object 1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18450" y="35480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 name="Object 17">
            <a:hlinkClick r:id="" action="ppaction://ole?verb=0"/>
          </p:cNvPr>
          <p:cNvGraphicFramePr>
            <a:graphicFrameLocks/>
          </p:cNvGraphicFramePr>
          <p:nvPr/>
        </p:nvGraphicFramePr>
        <p:xfrm>
          <a:off x="7385050" y="3395663"/>
          <a:ext cx="114300" cy="131762"/>
        </p:xfrm>
        <a:graphic>
          <a:graphicData uri="http://schemas.openxmlformats.org/presentationml/2006/ole">
            <mc:AlternateContent xmlns:mc="http://schemas.openxmlformats.org/markup-compatibility/2006">
              <mc:Choice xmlns:v="urn:schemas-microsoft-com:vml" Requires="v">
                <p:oleObj spid="_x0000_s1093" name="Equation" r:id="rId17" imgW="112680" imgH="112680" progId="Equation.3">
                  <p:embed/>
                </p:oleObj>
              </mc:Choice>
              <mc:Fallback>
                <p:oleObj name="Equation" r:id="rId17" imgW="112680" imgH="112680" progId="Equation.3">
                  <p:embed/>
                  <p:pic>
                    <p:nvPicPr>
                      <p:cNvPr id="0" name="Object 1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5050" y="33956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1" name="Object 18">
            <a:hlinkClick r:id="" action="ppaction://ole?verb=0"/>
          </p:cNvPr>
          <p:cNvGraphicFramePr>
            <a:graphicFrameLocks/>
          </p:cNvGraphicFramePr>
          <p:nvPr/>
        </p:nvGraphicFramePr>
        <p:xfrm>
          <a:off x="7613650" y="3852863"/>
          <a:ext cx="114300" cy="131762"/>
        </p:xfrm>
        <a:graphic>
          <a:graphicData uri="http://schemas.openxmlformats.org/presentationml/2006/ole">
            <mc:AlternateContent xmlns:mc="http://schemas.openxmlformats.org/markup-compatibility/2006">
              <mc:Choice xmlns:v="urn:schemas-microsoft-com:vml" Requires="v">
                <p:oleObj spid="_x0000_s1094" name="Equation" r:id="rId18" imgW="112680" imgH="112680" progId="Equation.3">
                  <p:embed/>
                </p:oleObj>
              </mc:Choice>
              <mc:Fallback>
                <p:oleObj name="Equation" r:id="rId18" imgW="112680" imgH="112680" progId="Equation.3">
                  <p:embed/>
                  <p:pic>
                    <p:nvPicPr>
                      <p:cNvPr id="0" name="Object 1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13650" y="38528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2" name="Object 19">
            <a:hlinkClick r:id="" action="ppaction://ole?verb=0"/>
          </p:cNvPr>
          <p:cNvGraphicFramePr>
            <a:graphicFrameLocks/>
          </p:cNvGraphicFramePr>
          <p:nvPr/>
        </p:nvGraphicFramePr>
        <p:xfrm>
          <a:off x="7994650" y="3852863"/>
          <a:ext cx="114300" cy="131762"/>
        </p:xfrm>
        <a:graphic>
          <a:graphicData uri="http://schemas.openxmlformats.org/presentationml/2006/ole">
            <mc:AlternateContent xmlns:mc="http://schemas.openxmlformats.org/markup-compatibility/2006">
              <mc:Choice xmlns:v="urn:schemas-microsoft-com:vml" Requires="v">
                <p:oleObj spid="_x0000_s1095" name="Equation" r:id="rId19" imgW="112680" imgH="112680" progId="Equation.3">
                  <p:embed/>
                </p:oleObj>
              </mc:Choice>
              <mc:Fallback>
                <p:oleObj name="Equation" r:id="rId19" imgW="112680" imgH="112680" progId="Equation.3">
                  <p:embed/>
                  <p:pic>
                    <p:nvPicPr>
                      <p:cNvPr id="0" name="Object 19"/>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4650" y="3852863"/>
                        <a:ext cx="114300" cy="131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2" name="Group 20"/>
          <p:cNvGrpSpPr>
            <a:grpSpLocks/>
          </p:cNvGrpSpPr>
          <p:nvPr/>
        </p:nvGrpSpPr>
        <p:grpSpPr bwMode="auto">
          <a:xfrm>
            <a:off x="1676400" y="2819400"/>
            <a:ext cx="2824163" cy="2001838"/>
            <a:chOff x="1056" y="1793"/>
            <a:chExt cx="1779" cy="1261"/>
          </a:xfrm>
        </p:grpSpPr>
        <p:graphicFrame>
          <p:nvGraphicFramePr>
            <p:cNvPr id="1042" name="Object 21">
              <a:hlinkClick r:id="" action="ppaction://ole?verb=0"/>
            </p:cNvPr>
            <p:cNvGraphicFramePr>
              <a:graphicFrameLocks/>
            </p:cNvGraphicFramePr>
            <p:nvPr/>
          </p:nvGraphicFramePr>
          <p:xfrm>
            <a:off x="1477" y="1793"/>
            <a:ext cx="587" cy="507"/>
          </p:xfrm>
          <a:graphic>
            <a:graphicData uri="http://schemas.openxmlformats.org/presentationml/2006/ole">
              <mc:AlternateContent xmlns:mc="http://schemas.openxmlformats.org/markup-compatibility/2006">
                <mc:Choice xmlns:v="urn:schemas-microsoft-com:vml" Requires="v">
                  <p:oleObj spid="_x0000_s1096" name="Equation" r:id="rId20" imgW="772920" imgH="595080" progId="Equation.3">
                    <p:embed/>
                  </p:oleObj>
                </mc:Choice>
                <mc:Fallback>
                  <p:oleObj name="Equation" r:id="rId20" imgW="772920" imgH="595080" progId="Equation.3">
                    <p:embed/>
                    <p:pic>
                      <p:nvPicPr>
                        <p:cNvPr id="0" name="Object 21"/>
                        <p:cNvPicPr>
                          <a:picLocks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477" y="1793"/>
                          <a:ext cx="587" cy="5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43" name="Object 22">
              <a:hlinkClick r:id="" action="ppaction://ole?verb=0"/>
            </p:cNvPr>
            <p:cNvGraphicFramePr>
              <a:graphicFrameLocks/>
            </p:cNvGraphicFramePr>
            <p:nvPr/>
          </p:nvGraphicFramePr>
          <p:xfrm>
            <a:off x="1056" y="1793"/>
            <a:ext cx="507" cy="528"/>
          </p:xfrm>
          <a:graphic>
            <a:graphicData uri="http://schemas.openxmlformats.org/presentationml/2006/ole">
              <mc:AlternateContent xmlns:mc="http://schemas.openxmlformats.org/markup-compatibility/2006">
                <mc:Choice xmlns:v="urn:schemas-microsoft-com:vml" Requires="v">
                  <p:oleObj spid="_x0000_s1097" name="Equation" r:id="rId22" imgW="734760" imgH="595080" progId="Equation.3">
                    <p:embed/>
                  </p:oleObj>
                </mc:Choice>
                <mc:Fallback>
                  <p:oleObj name="Equation" r:id="rId22" imgW="734760" imgH="595080" progId="Equation.3">
                    <p:embed/>
                    <p:pic>
                      <p:nvPicPr>
                        <p:cNvPr id="0" name="Object 22"/>
                        <p:cNvPicPr>
                          <a:picLocks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056" y="1793"/>
                          <a:ext cx="507" cy="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79" name="Text Box 23"/>
            <p:cNvSpPr txBox="1">
              <a:spLocks noChangeArrowheads="1"/>
            </p:cNvSpPr>
            <p:nvPr/>
          </p:nvSpPr>
          <p:spPr bwMode="auto">
            <a:xfrm>
              <a:off x="1469" y="2536"/>
              <a:ext cx="1366" cy="518"/>
            </a:xfrm>
            <a:prstGeom prst="rect">
              <a:avLst/>
            </a:prstGeom>
            <a:noFill/>
            <a:ln w="12700">
              <a:noFill/>
              <a:miter lim="800000"/>
              <a:headEnd/>
              <a:tailEnd/>
            </a:ln>
          </p:spPr>
          <p:txBody>
            <a:bodyPr wrap="none">
              <a:spAutoFit/>
            </a:bodyPr>
            <a:lstStyle/>
            <a:p>
              <a:pPr eaLnBrk="0" hangingPunct="0"/>
              <a:r>
                <a:rPr lang="en-US" sz="2400"/>
                <a:t>X = Cum. @ j-1</a:t>
              </a:r>
            </a:p>
            <a:p>
              <a:pPr eaLnBrk="0" hangingPunct="0"/>
              <a:r>
                <a:rPr lang="en-US" sz="2400"/>
                <a:t>Y = Cum. @ j</a:t>
              </a:r>
            </a:p>
          </p:txBody>
        </p:sp>
      </p:grpSp>
      <p:sp>
        <p:nvSpPr>
          <p:cNvPr id="27" name="Text Box 24"/>
          <p:cNvSpPr txBox="1">
            <a:spLocks noChangeArrowheads="1"/>
          </p:cNvSpPr>
          <p:nvPr/>
        </p:nvSpPr>
        <p:spPr bwMode="auto">
          <a:xfrm>
            <a:off x="488950" y="2060575"/>
            <a:ext cx="3838575" cy="585788"/>
          </a:xfrm>
          <a:prstGeom prst="rect">
            <a:avLst/>
          </a:prstGeom>
          <a:noFill/>
          <a:ln w="9525">
            <a:noFill/>
            <a:miter lim="800000"/>
            <a:headEnd/>
            <a:tailEnd/>
          </a:ln>
        </p:spPr>
        <p:txBody>
          <a:bodyPr>
            <a:spAutoFit/>
          </a:bodyPr>
          <a:lstStyle/>
          <a:p>
            <a:pPr marL="341313" indent="-341313" eaLnBrk="0" hangingPunct="0">
              <a:spcBef>
                <a:spcPct val="50000"/>
              </a:spcBef>
              <a:buFont typeface="Wingdings" pitchFamily="2" charset="2"/>
              <a:buChar char="§"/>
            </a:pPr>
            <a:r>
              <a:rPr lang="en-US" sz="1600"/>
              <a:t>Link Ratios are a comparison of columns</a:t>
            </a:r>
          </a:p>
        </p:txBody>
      </p:sp>
      <p:grpSp>
        <p:nvGrpSpPr>
          <p:cNvPr id="1049" name="Group 25"/>
          <p:cNvGrpSpPr>
            <a:grpSpLocks/>
          </p:cNvGrpSpPr>
          <p:nvPr/>
        </p:nvGrpSpPr>
        <p:grpSpPr bwMode="auto">
          <a:xfrm>
            <a:off x="550863" y="2846388"/>
            <a:ext cx="3071812" cy="2586037"/>
            <a:chOff x="347" y="1793"/>
            <a:chExt cx="1935" cy="1629"/>
          </a:xfrm>
        </p:grpSpPr>
        <p:sp>
          <p:nvSpPr>
            <p:cNvPr id="1076" name="Line 26"/>
            <p:cNvSpPr>
              <a:spLocks noChangeShapeType="1"/>
            </p:cNvSpPr>
            <p:nvPr/>
          </p:nvSpPr>
          <p:spPr bwMode="auto">
            <a:xfrm>
              <a:off x="347" y="1793"/>
              <a:ext cx="1935" cy="1"/>
            </a:xfrm>
            <a:prstGeom prst="line">
              <a:avLst/>
            </a:prstGeom>
            <a:noFill/>
            <a:ln w="12700">
              <a:solidFill>
                <a:srgbClr val="000000"/>
              </a:solidFill>
              <a:round/>
              <a:headEnd/>
              <a:tailEnd/>
            </a:ln>
          </p:spPr>
          <p:txBody>
            <a:bodyPr/>
            <a:lstStyle/>
            <a:p>
              <a:endParaRPr lang="en-US"/>
            </a:p>
          </p:txBody>
        </p:sp>
        <p:sp>
          <p:nvSpPr>
            <p:cNvPr id="1077" name="Line 27"/>
            <p:cNvSpPr>
              <a:spLocks noChangeShapeType="1"/>
            </p:cNvSpPr>
            <p:nvPr/>
          </p:nvSpPr>
          <p:spPr bwMode="auto">
            <a:xfrm>
              <a:off x="347" y="1793"/>
              <a:ext cx="1" cy="1629"/>
            </a:xfrm>
            <a:prstGeom prst="line">
              <a:avLst/>
            </a:prstGeom>
            <a:noFill/>
            <a:ln w="12700">
              <a:solidFill>
                <a:srgbClr val="000000"/>
              </a:solidFill>
              <a:round/>
              <a:headEnd/>
              <a:tailEnd/>
            </a:ln>
          </p:spPr>
          <p:txBody>
            <a:bodyPr/>
            <a:lstStyle/>
            <a:p>
              <a:endParaRPr lang="en-US"/>
            </a:p>
          </p:txBody>
        </p:sp>
        <p:sp>
          <p:nvSpPr>
            <p:cNvPr id="1078" name="Line 28"/>
            <p:cNvSpPr>
              <a:spLocks noChangeShapeType="1"/>
            </p:cNvSpPr>
            <p:nvPr/>
          </p:nvSpPr>
          <p:spPr bwMode="auto">
            <a:xfrm flipV="1">
              <a:off x="347" y="1793"/>
              <a:ext cx="1935" cy="1629"/>
            </a:xfrm>
            <a:prstGeom prst="line">
              <a:avLst/>
            </a:prstGeom>
            <a:noFill/>
            <a:ln w="12700">
              <a:solidFill>
                <a:srgbClr val="000000"/>
              </a:solidFill>
              <a:round/>
              <a:headEnd/>
              <a:tailEnd/>
            </a:ln>
          </p:spPr>
          <p:txBody>
            <a:bodyPr/>
            <a:lstStyle/>
            <a:p>
              <a:endParaRPr lang="en-US"/>
            </a:p>
          </p:txBody>
        </p:sp>
      </p:grpSp>
      <p:grpSp>
        <p:nvGrpSpPr>
          <p:cNvPr id="4" name="Group 29"/>
          <p:cNvGrpSpPr>
            <a:grpSpLocks/>
          </p:cNvGrpSpPr>
          <p:nvPr/>
        </p:nvGrpSpPr>
        <p:grpSpPr bwMode="auto">
          <a:xfrm>
            <a:off x="2119313" y="2543175"/>
            <a:ext cx="698500" cy="1216025"/>
            <a:chOff x="1335" y="1602"/>
            <a:chExt cx="440" cy="766"/>
          </a:xfrm>
        </p:grpSpPr>
        <p:sp>
          <p:nvSpPr>
            <p:cNvPr id="1072" name="Rectangle 30"/>
            <p:cNvSpPr>
              <a:spLocks noChangeArrowheads="1"/>
            </p:cNvSpPr>
            <p:nvPr/>
          </p:nvSpPr>
          <p:spPr bwMode="auto">
            <a:xfrm>
              <a:off x="1335" y="1616"/>
              <a:ext cx="238" cy="190"/>
            </a:xfrm>
            <a:prstGeom prst="rect">
              <a:avLst/>
            </a:prstGeom>
            <a:noFill/>
            <a:ln w="12700">
              <a:noFill/>
              <a:miter lim="800000"/>
              <a:headEnd/>
              <a:tailEnd/>
            </a:ln>
          </p:spPr>
          <p:txBody>
            <a:bodyPr wrap="none" lIns="90488" tIns="44450" rIns="90488" bIns="44450">
              <a:spAutoFit/>
            </a:bodyPr>
            <a:lstStyle/>
            <a:p>
              <a:pPr eaLnBrk="0" hangingPunct="0"/>
              <a:r>
                <a:rPr lang="en-AU" sz="1400"/>
                <a:t>j-1</a:t>
              </a:r>
            </a:p>
          </p:txBody>
        </p:sp>
        <p:sp>
          <p:nvSpPr>
            <p:cNvPr id="1073" name="Rectangle 31"/>
            <p:cNvSpPr>
              <a:spLocks noChangeArrowheads="1"/>
            </p:cNvSpPr>
            <p:nvPr/>
          </p:nvSpPr>
          <p:spPr bwMode="auto">
            <a:xfrm>
              <a:off x="1527" y="1602"/>
              <a:ext cx="248" cy="190"/>
            </a:xfrm>
            <a:prstGeom prst="rect">
              <a:avLst/>
            </a:prstGeom>
            <a:noFill/>
            <a:ln w="12700">
              <a:noFill/>
              <a:miter lim="800000"/>
              <a:headEnd/>
              <a:tailEnd/>
            </a:ln>
          </p:spPr>
          <p:txBody>
            <a:bodyPr lIns="90488" tIns="44450" rIns="90488" bIns="44450">
              <a:spAutoFit/>
            </a:bodyPr>
            <a:lstStyle/>
            <a:p>
              <a:pPr eaLnBrk="0" hangingPunct="0"/>
              <a:r>
                <a:rPr lang="en-AU" sz="1400"/>
                <a:t>j</a:t>
              </a:r>
            </a:p>
          </p:txBody>
        </p:sp>
        <p:sp>
          <p:nvSpPr>
            <p:cNvPr id="1074" name="Line 32"/>
            <p:cNvSpPr>
              <a:spLocks noChangeShapeType="1"/>
            </p:cNvSpPr>
            <p:nvPr/>
          </p:nvSpPr>
          <p:spPr bwMode="auto">
            <a:xfrm>
              <a:off x="1609" y="1793"/>
              <a:ext cx="1" cy="575"/>
            </a:xfrm>
            <a:prstGeom prst="line">
              <a:avLst/>
            </a:prstGeom>
            <a:noFill/>
            <a:ln w="12700">
              <a:solidFill>
                <a:srgbClr val="000000"/>
              </a:solidFill>
              <a:round/>
              <a:headEnd/>
              <a:tailEnd/>
            </a:ln>
          </p:spPr>
          <p:txBody>
            <a:bodyPr/>
            <a:lstStyle/>
            <a:p>
              <a:endParaRPr lang="en-US"/>
            </a:p>
          </p:txBody>
        </p:sp>
        <p:sp>
          <p:nvSpPr>
            <p:cNvPr id="1075" name="Line 33"/>
            <p:cNvSpPr>
              <a:spLocks noChangeShapeType="1"/>
            </p:cNvSpPr>
            <p:nvPr/>
          </p:nvSpPr>
          <p:spPr bwMode="auto">
            <a:xfrm>
              <a:off x="1441" y="1793"/>
              <a:ext cx="1" cy="575"/>
            </a:xfrm>
            <a:prstGeom prst="line">
              <a:avLst/>
            </a:prstGeom>
            <a:noFill/>
            <a:ln w="12700">
              <a:solidFill>
                <a:srgbClr val="000000"/>
              </a:solidFill>
              <a:round/>
              <a:headEnd/>
              <a:tailEnd/>
            </a:ln>
          </p:spPr>
          <p:txBody>
            <a:bodyPr/>
            <a:lstStyle/>
            <a:p>
              <a:endParaRPr lang="en-US"/>
            </a:p>
          </p:txBody>
        </p:sp>
      </p:grpSp>
      <p:grpSp>
        <p:nvGrpSpPr>
          <p:cNvPr id="5" name="Group 34"/>
          <p:cNvGrpSpPr>
            <a:grpSpLocks/>
          </p:cNvGrpSpPr>
          <p:nvPr/>
        </p:nvGrpSpPr>
        <p:grpSpPr bwMode="auto">
          <a:xfrm>
            <a:off x="5024438" y="2817813"/>
            <a:ext cx="3433762" cy="2886075"/>
            <a:chOff x="3165" y="1775"/>
            <a:chExt cx="2163" cy="1818"/>
          </a:xfrm>
        </p:grpSpPr>
        <p:sp>
          <p:nvSpPr>
            <p:cNvPr id="1068" name="Rectangle 35"/>
            <p:cNvSpPr>
              <a:spLocks noChangeArrowheads="1"/>
            </p:cNvSpPr>
            <p:nvPr/>
          </p:nvSpPr>
          <p:spPr bwMode="auto">
            <a:xfrm>
              <a:off x="3165" y="1775"/>
              <a:ext cx="85" cy="230"/>
            </a:xfrm>
            <a:prstGeom prst="rect">
              <a:avLst/>
            </a:prstGeom>
            <a:noFill/>
            <a:ln w="9525">
              <a:noFill/>
              <a:miter lim="800000"/>
              <a:headEnd/>
              <a:tailEnd/>
            </a:ln>
          </p:spPr>
          <p:txBody>
            <a:bodyPr wrap="none" lIns="0" tIns="0" rIns="0" bIns="0">
              <a:spAutoFit/>
            </a:bodyPr>
            <a:lstStyle/>
            <a:p>
              <a:pPr eaLnBrk="0" hangingPunct="0"/>
              <a:r>
                <a:rPr lang="en-US" sz="2400" b="1" i="1">
                  <a:solidFill>
                    <a:srgbClr val="000000"/>
                  </a:solidFill>
                </a:rPr>
                <a:t>y</a:t>
              </a:r>
              <a:endParaRPr lang="en-US" sz="2400"/>
            </a:p>
          </p:txBody>
        </p:sp>
        <p:sp>
          <p:nvSpPr>
            <p:cNvPr id="1069" name="Rectangle 36"/>
            <p:cNvSpPr>
              <a:spLocks noChangeArrowheads="1"/>
            </p:cNvSpPr>
            <p:nvPr/>
          </p:nvSpPr>
          <p:spPr bwMode="auto">
            <a:xfrm>
              <a:off x="5232" y="3363"/>
              <a:ext cx="96" cy="230"/>
            </a:xfrm>
            <a:prstGeom prst="rect">
              <a:avLst/>
            </a:prstGeom>
            <a:noFill/>
            <a:ln w="9525">
              <a:noFill/>
              <a:miter lim="800000"/>
              <a:headEnd/>
              <a:tailEnd/>
            </a:ln>
          </p:spPr>
          <p:txBody>
            <a:bodyPr wrap="none" lIns="0" tIns="0" rIns="0" bIns="0">
              <a:spAutoFit/>
            </a:bodyPr>
            <a:lstStyle/>
            <a:p>
              <a:pPr eaLnBrk="0" hangingPunct="0"/>
              <a:r>
                <a:rPr lang="en-US" sz="2400" b="1" i="1">
                  <a:solidFill>
                    <a:srgbClr val="000000"/>
                  </a:solidFill>
                </a:rPr>
                <a:t>x</a:t>
              </a:r>
              <a:endParaRPr lang="en-US" sz="2400"/>
            </a:p>
          </p:txBody>
        </p:sp>
        <p:sp>
          <p:nvSpPr>
            <p:cNvPr id="1070" name="Line 37"/>
            <p:cNvSpPr>
              <a:spLocks noChangeShapeType="1"/>
            </p:cNvSpPr>
            <p:nvPr/>
          </p:nvSpPr>
          <p:spPr bwMode="auto">
            <a:xfrm>
              <a:off x="3237" y="3403"/>
              <a:ext cx="2048" cy="1"/>
            </a:xfrm>
            <a:prstGeom prst="line">
              <a:avLst/>
            </a:prstGeom>
            <a:noFill/>
            <a:ln w="14288">
              <a:solidFill>
                <a:srgbClr val="000000"/>
              </a:solidFill>
              <a:round/>
              <a:headEnd/>
              <a:tailEnd/>
            </a:ln>
          </p:spPr>
          <p:txBody>
            <a:bodyPr/>
            <a:lstStyle/>
            <a:p>
              <a:endParaRPr lang="en-US"/>
            </a:p>
          </p:txBody>
        </p:sp>
        <p:sp>
          <p:nvSpPr>
            <p:cNvPr id="1071" name="Line 38"/>
            <p:cNvSpPr>
              <a:spLocks noChangeShapeType="1"/>
            </p:cNvSpPr>
            <p:nvPr/>
          </p:nvSpPr>
          <p:spPr bwMode="auto">
            <a:xfrm>
              <a:off x="3330" y="1801"/>
              <a:ext cx="1" cy="1703"/>
            </a:xfrm>
            <a:prstGeom prst="line">
              <a:avLst/>
            </a:prstGeom>
            <a:noFill/>
            <a:ln w="14288">
              <a:solidFill>
                <a:srgbClr val="000000"/>
              </a:solidFill>
              <a:round/>
              <a:headEnd/>
              <a:tailEnd/>
            </a:ln>
          </p:spPr>
          <p:txBody>
            <a:bodyPr/>
            <a:lstStyle/>
            <a:p>
              <a:endParaRPr lang="en-US"/>
            </a:p>
          </p:txBody>
        </p:sp>
      </p:grpSp>
      <p:sp>
        <p:nvSpPr>
          <p:cNvPr id="42" name="Line 39"/>
          <p:cNvSpPr>
            <a:spLocks noChangeShapeType="1"/>
          </p:cNvSpPr>
          <p:nvPr/>
        </p:nvSpPr>
        <p:spPr bwMode="auto">
          <a:xfrm flipV="1">
            <a:off x="5286375" y="3017838"/>
            <a:ext cx="2660650" cy="2384425"/>
          </a:xfrm>
          <a:prstGeom prst="line">
            <a:avLst/>
          </a:prstGeom>
          <a:noFill/>
          <a:ln w="14288">
            <a:solidFill>
              <a:srgbClr val="000000"/>
            </a:solidFill>
            <a:round/>
            <a:headEnd/>
            <a:tailEnd/>
          </a:ln>
        </p:spPr>
        <p:txBody>
          <a:bodyPr/>
          <a:lstStyle/>
          <a:p>
            <a:endParaRPr lang="en-US"/>
          </a:p>
        </p:txBody>
      </p:sp>
      <p:sp>
        <p:nvSpPr>
          <p:cNvPr id="43" name="Text Box 40"/>
          <p:cNvSpPr txBox="1">
            <a:spLocks noChangeArrowheads="1"/>
          </p:cNvSpPr>
          <p:nvPr/>
        </p:nvSpPr>
        <p:spPr bwMode="auto">
          <a:xfrm>
            <a:off x="4953000" y="2133600"/>
            <a:ext cx="3838575" cy="584200"/>
          </a:xfrm>
          <a:prstGeom prst="rect">
            <a:avLst/>
          </a:prstGeom>
          <a:noFill/>
          <a:ln w="9525">
            <a:noFill/>
            <a:miter lim="800000"/>
            <a:headEnd/>
            <a:tailEnd/>
          </a:ln>
        </p:spPr>
        <p:txBody>
          <a:bodyPr>
            <a:spAutoFit/>
          </a:bodyPr>
          <a:lstStyle/>
          <a:p>
            <a:pPr marL="341313" indent="-341313" eaLnBrk="0" hangingPunct="0">
              <a:spcBef>
                <a:spcPct val="50000"/>
              </a:spcBef>
              <a:buFont typeface="Wingdings" pitchFamily="2" charset="2"/>
              <a:buChar char="§"/>
            </a:pPr>
            <a:r>
              <a:rPr lang="en-US" sz="1600"/>
              <a:t>We can graph the ratios of Y:X   - </a:t>
            </a:r>
            <a:r>
              <a:rPr lang="en-US" sz="1600" i="1"/>
              <a:t>line through O?</a:t>
            </a:r>
            <a:endParaRPr lang="en-US" sz="1600"/>
          </a:p>
        </p:txBody>
      </p:sp>
      <p:sp>
        <p:nvSpPr>
          <p:cNvPr id="44" name="Line 41"/>
          <p:cNvSpPr>
            <a:spLocks noChangeShapeType="1"/>
          </p:cNvSpPr>
          <p:nvPr/>
        </p:nvSpPr>
        <p:spPr bwMode="auto">
          <a:xfrm flipV="1">
            <a:off x="5286375" y="4076700"/>
            <a:ext cx="785813" cy="1323975"/>
          </a:xfrm>
          <a:prstGeom prst="line">
            <a:avLst/>
          </a:prstGeom>
          <a:noFill/>
          <a:ln w="12700">
            <a:solidFill>
              <a:schemeClr val="tx1"/>
            </a:solidFill>
            <a:round/>
            <a:headEnd/>
            <a:tailEnd/>
          </a:ln>
        </p:spPr>
        <p:txBody>
          <a:bodyPr/>
          <a:lstStyle/>
          <a:p>
            <a:endParaRPr lang="en-US"/>
          </a:p>
        </p:txBody>
      </p:sp>
      <p:sp>
        <p:nvSpPr>
          <p:cNvPr id="45" name="Text Box 42"/>
          <p:cNvSpPr txBox="1">
            <a:spLocks noChangeArrowheads="1"/>
          </p:cNvSpPr>
          <p:nvPr/>
        </p:nvSpPr>
        <p:spPr bwMode="auto">
          <a:xfrm>
            <a:off x="5327650" y="4518025"/>
            <a:ext cx="379413" cy="274638"/>
          </a:xfrm>
          <a:prstGeom prst="rect">
            <a:avLst/>
          </a:prstGeom>
          <a:noFill/>
          <a:ln w="12700">
            <a:noFill/>
            <a:miter lim="800000"/>
            <a:headEnd/>
            <a:tailEnd/>
          </a:ln>
        </p:spPr>
        <p:txBody>
          <a:bodyPr wrap="none">
            <a:spAutoFit/>
          </a:bodyPr>
          <a:lstStyle/>
          <a:p>
            <a:pPr eaLnBrk="0" hangingPunct="0"/>
            <a:r>
              <a:rPr lang="en-US" sz="1200"/>
              <a:t>y/x</a:t>
            </a:r>
          </a:p>
        </p:txBody>
      </p:sp>
      <p:grpSp>
        <p:nvGrpSpPr>
          <p:cNvPr id="23" name="Group 43"/>
          <p:cNvGrpSpPr>
            <a:grpSpLocks/>
          </p:cNvGrpSpPr>
          <p:nvPr/>
        </p:nvGrpSpPr>
        <p:grpSpPr bwMode="auto">
          <a:xfrm>
            <a:off x="5570538" y="4062413"/>
            <a:ext cx="750887" cy="1568450"/>
            <a:chOff x="3509" y="2559"/>
            <a:chExt cx="473" cy="988"/>
          </a:xfrm>
        </p:grpSpPr>
        <p:sp>
          <p:nvSpPr>
            <p:cNvPr id="1065" name="Line 44"/>
            <p:cNvSpPr>
              <a:spLocks noChangeShapeType="1"/>
            </p:cNvSpPr>
            <p:nvPr/>
          </p:nvSpPr>
          <p:spPr bwMode="auto">
            <a:xfrm>
              <a:off x="3824" y="2559"/>
              <a:ext cx="3" cy="878"/>
            </a:xfrm>
            <a:prstGeom prst="line">
              <a:avLst/>
            </a:prstGeom>
            <a:noFill/>
            <a:ln w="12700">
              <a:solidFill>
                <a:schemeClr val="tx1"/>
              </a:solidFill>
              <a:round/>
              <a:headEnd/>
              <a:tailEnd/>
            </a:ln>
          </p:spPr>
          <p:txBody>
            <a:bodyPr/>
            <a:lstStyle/>
            <a:p>
              <a:endParaRPr lang="en-US"/>
            </a:p>
          </p:txBody>
        </p:sp>
        <p:sp>
          <p:nvSpPr>
            <p:cNvPr id="1066" name="Text Box 45"/>
            <p:cNvSpPr txBox="1">
              <a:spLocks noChangeArrowheads="1"/>
            </p:cNvSpPr>
            <p:nvPr/>
          </p:nvSpPr>
          <p:spPr bwMode="auto">
            <a:xfrm>
              <a:off x="3818" y="2843"/>
              <a:ext cx="164" cy="173"/>
            </a:xfrm>
            <a:prstGeom prst="rect">
              <a:avLst/>
            </a:prstGeom>
            <a:noFill/>
            <a:ln w="12700">
              <a:noFill/>
              <a:miter lim="800000"/>
              <a:headEnd/>
              <a:tailEnd/>
            </a:ln>
          </p:spPr>
          <p:txBody>
            <a:bodyPr wrap="none">
              <a:spAutoFit/>
            </a:bodyPr>
            <a:lstStyle/>
            <a:p>
              <a:pPr eaLnBrk="0" hangingPunct="0"/>
              <a:r>
                <a:rPr lang="en-US" sz="1200"/>
                <a:t>y</a:t>
              </a:r>
            </a:p>
          </p:txBody>
        </p:sp>
        <p:sp>
          <p:nvSpPr>
            <p:cNvPr id="1067" name="Text Box 46"/>
            <p:cNvSpPr txBox="1">
              <a:spLocks noChangeArrowheads="1"/>
            </p:cNvSpPr>
            <p:nvPr/>
          </p:nvSpPr>
          <p:spPr bwMode="auto">
            <a:xfrm>
              <a:off x="3509" y="3374"/>
              <a:ext cx="164" cy="173"/>
            </a:xfrm>
            <a:prstGeom prst="rect">
              <a:avLst/>
            </a:prstGeom>
            <a:noFill/>
            <a:ln w="12700">
              <a:noFill/>
              <a:miter lim="800000"/>
              <a:headEnd/>
              <a:tailEnd/>
            </a:ln>
          </p:spPr>
          <p:txBody>
            <a:bodyPr wrap="none">
              <a:spAutoFit/>
            </a:bodyPr>
            <a:lstStyle/>
            <a:p>
              <a:pPr eaLnBrk="0" hangingPunct="0"/>
              <a:r>
                <a:rPr lang="en-US" sz="1200"/>
                <a:t>x</a:t>
              </a:r>
            </a:p>
          </p:txBody>
        </p:sp>
      </p:grpSp>
      <p:sp>
        <p:nvSpPr>
          <p:cNvPr id="50" name="Line 47"/>
          <p:cNvSpPr>
            <a:spLocks noChangeShapeType="1"/>
          </p:cNvSpPr>
          <p:nvPr/>
        </p:nvSpPr>
        <p:spPr bwMode="auto">
          <a:xfrm flipV="1">
            <a:off x="5286375" y="3619500"/>
            <a:ext cx="2690813" cy="1781175"/>
          </a:xfrm>
          <a:prstGeom prst="line">
            <a:avLst/>
          </a:prstGeom>
          <a:noFill/>
          <a:ln w="12700">
            <a:solidFill>
              <a:schemeClr val="tx1"/>
            </a:solidFill>
            <a:round/>
            <a:headEnd/>
            <a:tailEnd/>
          </a:ln>
        </p:spPr>
        <p:txBody>
          <a:bodyPr/>
          <a:lstStyle/>
          <a:p>
            <a:endParaRPr lang="en-US"/>
          </a:p>
        </p:txBody>
      </p:sp>
      <p:grpSp>
        <p:nvGrpSpPr>
          <p:cNvPr id="24" name="Group 48"/>
          <p:cNvGrpSpPr>
            <a:grpSpLocks/>
          </p:cNvGrpSpPr>
          <p:nvPr/>
        </p:nvGrpSpPr>
        <p:grpSpPr bwMode="auto">
          <a:xfrm>
            <a:off x="6542088" y="3609975"/>
            <a:ext cx="1670050" cy="2011363"/>
            <a:chOff x="4121" y="2274"/>
            <a:chExt cx="1052" cy="1267"/>
          </a:xfrm>
        </p:grpSpPr>
        <p:sp>
          <p:nvSpPr>
            <p:cNvPr id="1062" name="Line 49"/>
            <p:cNvSpPr>
              <a:spLocks noChangeShapeType="1"/>
            </p:cNvSpPr>
            <p:nvPr/>
          </p:nvSpPr>
          <p:spPr bwMode="auto">
            <a:xfrm>
              <a:off x="5025" y="2274"/>
              <a:ext cx="0" cy="1165"/>
            </a:xfrm>
            <a:prstGeom prst="line">
              <a:avLst/>
            </a:prstGeom>
            <a:noFill/>
            <a:ln w="12700">
              <a:solidFill>
                <a:schemeClr val="tx1"/>
              </a:solidFill>
              <a:round/>
              <a:headEnd/>
              <a:tailEnd/>
            </a:ln>
          </p:spPr>
          <p:txBody>
            <a:bodyPr/>
            <a:lstStyle/>
            <a:p>
              <a:endParaRPr lang="en-US"/>
            </a:p>
          </p:txBody>
        </p:sp>
        <p:sp>
          <p:nvSpPr>
            <p:cNvPr id="1063" name="Text Box 50"/>
            <p:cNvSpPr txBox="1">
              <a:spLocks noChangeArrowheads="1"/>
            </p:cNvSpPr>
            <p:nvPr/>
          </p:nvSpPr>
          <p:spPr bwMode="auto">
            <a:xfrm>
              <a:off x="5009" y="2696"/>
              <a:ext cx="164" cy="173"/>
            </a:xfrm>
            <a:prstGeom prst="rect">
              <a:avLst/>
            </a:prstGeom>
            <a:noFill/>
            <a:ln w="12700">
              <a:noFill/>
              <a:miter lim="800000"/>
              <a:headEnd/>
              <a:tailEnd/>
            </a:ln>
          </p:spPr>
          <p:txBody>
            <a:bodyPr>
              <a:spAutoFit/>
            </a:bodyPr>
            <a:lstStyle/>
            <a:p>
              <a:pPr eaLnBrk="0" hangingPunct="0"/>
              <a:r>
                <a:rPr lang="en-US" sz="1200"/>
                <a:t>y</a:t>
              </a:r>
            </a:p>
          </p:txBody>
        </p:sp>
        <p:sp>
          <p:nvSpPr>
            <p:cNvPr id="1064" name="Text Box 51"/>
            <p:cNvSpPr txBox="1">
              <a:spLocks noChangeArrowheads="1"/>
            </p:cNvSpPr>
            <p:nvPr/>
          </p:nvSpPr>
          <p:spPr bwMode="auto">
            <a:xfrm>
              <a:off x="4121" y="3368"/>
              <a:ext cx="164" cy="173"/>
            </a:xfrm>
            <a:prstGeom prst="rect">
              <a:avLst/>
            </a:prstGeom>
            <a:noFill/>
            <a:ln w="12700">
              <a:noFill/>
              <a:miter lim="800000"/>
              <a:headEnd/>
              <a:tailEnd/>
            </a:ln>
          </p:spPr>
          <p:txBody>
            <a:bodyPr wrap="none">
              <a:spAutoFit/>
            </a:bodyPr>
            <a:lstStyle/>
            <a:p>
              <a:pPr eaLnBrk="0" hangingPunct="0"/>
              <a:r>
                <a:rPr lang="en-US" sz="1200"/>
                <a:t>x</a:t>
              </a:r>
            </a:p>
          </p:txBody>
        </p:sp>
      </p:grpSp>
      <p:sp>
        <p:nvSpPr>
          <p:cNvPr id="55" name="Text Box 52"/>
          <p:cNvSpPr txBox="1">
            <a:spLocks noChangeArrowheads="1"/>
          </p:cNvSpPr>
          <p:nvPr/>
        </p:nvSpPr>
        <p:spPr bwMode="auto">
          <a:xfrm>
            <a:off x="6432550" y="4217988"/>
            <a:ext cx="379413" cy="274637"/>
          </a:xfrm>
          <a:prstGeom prst="rect">
            <a:avLst/>
          </a:prstGeom>
          <a:noFill/>
          <a:ln w="12700">
            <a:noFill/>
            <a:miter lim="800000"/>
            <a:headEnd/>
            <a:tailEnd/>
          </a:ln>
        </p:spPr>
        <p:txBody>
          <a:bodyPr wrap="none">
            <a:spAutoFit/>
          </a:bodyPr>
          <a:lstStyle/>
          <a:p>
            <a:pPr eaLnBrk="0" hangingPunct="0"/>
            <a:r>
              <a:rPr lang="en-US" sz="1200"/>
              <a:t>y/x</a:t>
            </a:r>
          </a:p>
        </p:txBody>
      </p:sp>
      <p:sp>
        <p:nvSpPr>
          <p:cNvPr id="1060" name="Text Box 2057"/>
          <p:cNvSpPr txBox="1">
            <a:spLocks noChangeArrowheads="1"/>
          </p:cNvSpPr>
          <p:nvPr/>
        </p:nvSpPr>
        <p:spPr bwMode="auto">
          <a:xfrm>
            <a:off x="1584325" y="5768975"/>
            <a:ext cx="4679950" cy="461963"/>
          </a:xfrm>
          <a:prstGeom prst="rect">
            <a:avLst/>
          </a:prstGeom>
          <a:noFill/>
          <a:ln w="9525" algn="ctr">
            <a:noFill/>
            <a:miter lim="800000"/>
            <a:headEnd/>
            <a:tailEnd/>
          </a:ln>
        </p:spPr>
        <p:txBody>
          <a:bodyPr>
            <a:spAutoFit/>
          </a:bodyPr>
          <a:lstStyle/>
          <a:p>
            <a:pPr>
              <a:spcBef>
                <a:spcPct val="50000"/>
              </a:spcBef>
            </a:pPr>
            <a:r>
              <a:rPr lang="en-US" sz="2400"/>
              <a:t>Using ratios =&gt; E(</a:t>
            </a:r>
            <a:r>
              <a:rPr lang="en-US" sz="2400" i="1"/>
              <a:t>Y</a:t>
            </a:r>
            <a:r>
              <a:rPr lang="en-US" sz="2400"/>
              <a:t>|</a:t>
            </a:r>
            <a:r>
              <a:rPr lang="en-US" sz="2400" i="1"/>
              <a:t>x</a:t>
            </a:r>
            <a:r>
              <a:rPr lang="en-US" sz="2400"/>
              <a:t>) = </a:t>
            </a:r>
            <a:r>
              <a:rPr lang="en-US" sz="2400">
                <a:sym typeface="Symbol" pitchFamily="18" charset="2"/>
              </a:rPr>
              <a:t></a:t>
            </a:r>
            <a:r>
              <a:rPr lang="en-US" sz="2400" i="1">
                <a:sym typeface="Symbol" pitchFamily="18" charset="2"/>
              </a:rPr>
              <a:t>x</a:t>
            </a:r>
            <a:r>
              <a:rPr lang="en-US" sz="2400"/>
              <a:t> </a:t>
            </a:r>
          </a:p>
        </p:txBody>
      </p:sp>
      <p:sp>
        <p:nvSpPr>
          <p:cNvPr id="1061" name="TextBox 55"/>
          <p:cNvSpPr txBox="1">
            <a:spLocks noChangeArrowheads="1"/>
          </p:cNvSpPr>
          <p:nvPr/>
        </p:nvSpPr>
        <p:spPr bwMode="auto">
          <a:xfrm>
            <a:off x="992188" y="1412875"/>
            <a:ext cx="7273925" cy="369888"/>
          </a:xfrm>
          <a:prstGeom prst="rect">
            <a:avLst/>
          </a:prstGeom>
          <a:noFill/>
          <a:ln w="9525">
            <a:noFill/>
            <a:miter lim="800000"/>
            <a:headEnd/>
            <a:tailEnd/>
          </a:ln>
        </p:spPr>
        <p:txBody>
          <a:bodyPr>
            <a:spAutoFit/>
          </a:bodyPr>
          <a:lstStyle/>
          <a:p>
            <a:r>
              <a:rPr lang="en-US"/>
              <a:t>x is cumulative at dev. j-1 and y is cumulative at dev. j</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dissolv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up)">
                                      <p:cBhvr>
                                        <p:cTn id="16" dur="500"/>
                                        <p:tgtEl>
                                          <p:spTgt spid="2"/>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dissolve">
                                      <p:cBhvr>
                                        <p:cTn id="21" dur="500"/>
                                        <p:tgtEl>
                                          <p:spTgt spid="43"/>
                                        </p:tgtEl>
                                      </p:cBhvr>
                                    </p:animEffect>
                                  </p:childTnLst>
                                </p:cTn>
                              </p:par>
                            </p:childTnLst>
                          </p:cTn>
                        </p:par>
                        <p:par>
                          <p:cTn id="22" fill="hold">
                            <p:stCondLst>
                              <p:cond delay="500"/>
                            </p:stCondLst>
                            <p:childTnLst>
                              <p:par>
                                <p:cTn id="23" presetID="9" presetClass="entr" presetSubtype="0"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dissolv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wipe(down)">
                                      <p:cBhvr>
                                        <p:cTn id="30" dur="500"/>
                                        <p:tgtEl>
                                          <p:spTgt spid="23"/>
                                        </p:tgtEl>
                                      </p:cBhvr>
                                    </p:animEffect>
                                  </p:childTnLst>
                                </p:cTn>
                              </p:par>
                            </p:childTnLst>
                          </p:cTn>
                        </p:par>
                        <p:par>
                          <p:cTn id="31" fill="hold">
                            <p:stCondLst>
                              <p:cond delay="500"/>
                            </p:stCondLst>
                            <p:childTnLst>
                              <p:par>
                                <p:cTn id="32" presetID="9" presetClass="entr" presetSubtype="0" fill="hold"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dissolve">
                                      <p:cBhvr>
                                        <p:cTn id="34" dur="500"/>
                                        <p:tgtEl>
                                          <p:spTgt spid="7"/>
                                        </p:tgtEl>
                                      </p:cBhvr>
                                    </p:animEffect>
                                  </p:childTnLst>
                                </p:cTn>
                              </p:par>
                            </p:childTnLst>
                          </p:cTn>
                        </p:par>
                        <p:par>
                          <p:cTn id="35" fill="hold">
                            <p:stCondLst>
                              <p:cond delay="1000"/>
                            </p:stCondLst>
                            <p:childTnLst>
                              <p:par>
                                <p:cTn id="36" presetID="22" presetClass="entr" presetSubtype="1" fill="hold" grpId="0" nodeType="after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wipe(up)">
                                      <p:cBhvr>
                                        <p:cTn id="38" dur="500"/>
                                        <p:tgtEl>
                                          <p:spTgt spid="44"/>
                                        </p:tgtEl>
                                      </p:cBhvr>
                                    </p:animEffect>
                                  </p:childTnLst>
                                </p:cTn>
                              </p:par>
                            </p:childTnLst>
                          </p:cTn>
                        </p:par>
                        <p:par>
                          <p:cTn id="39" fill="hold">
                            <p:stCondLst>
                              <p:cond delay="1500"/>
                            </p:stCondLst>
                            <p:childTnLst>
                              <p:par>
                                <p:cTn id="40" presetID="9" presetClass="entr" presetSubtype="0" fill="hold" grpId="0" nodeType="after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dissolve">
                                      <p:cBhvr>
                                        <p:cTn id="42" dur="500"/>
                                        <p:tgtEl>
                                          <p:spTgt spid="45"/>
                                        </p:tgtEl>
                                      </p:cBhvr>
                                    </p:animEffect>
                                  </p:childTnLst>
                                </p:cTn>
                              </p:par>
                            </p:childTnLst>
                          </p:cTn>
                        </p:par>
                        <p:par>
                          <p:cTn id="43" fill="hold">
                            <p:stCondLst>
                              <p:cond delay="2000"/>
                            </p:stCondLst>
                            <p:childTnLst>
                              <p:par>
                                <p:cTn id="44" presetID="22" presetClass="entr" presetSubtype="4" fill="hold" nodeType="after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wipe(down)">
                                      <p:cBhvr>
                                        <p:cTn id="46" dur="500"/>
                                        <p:tgtEl>
                                          <p:spTgt spid="24"/>
                                        </p:tgtEl>
                                      </p:cBhvr>
                                    </p:animEffect>
                                  </p:childTnLst>
                                </p:cTn>
                              </p:par>
                            </p:childTnLst>
                          </p:cTn>
                        </p:par>
                        <p:par>
                          <p:cTn id="47" fill="hold">
                            <p:stCondLst>
                              <p:cond delay="2500"/>
                            </p:stCondLst>
                            <p:childTnLst>
                              <p:par>
                                <p:cTn id="48" presetID="9" presetClass="entr" presetSubtype="0"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dissolve">
                                      <p:cBhvr>
                                        <p:cTn id="50" dur="500"/>
                                        <p:tgtEl>
                                          <p:spTgt spid="19"/>
                                        </p:tgtEl>
                                      </p:cBhvr>
                                    </p:animEffect>
                                  </p:childTnLst>
                                </p:cTn>
                              </p:par>
                            </p:childTnLst>
                          </p:cTn>
                        </p:par>
                        <p:par>
                          <p:cTn id="51" fill="hold">
                            <p:stCondLst>
                              <p:cond delay="3000"/>
                            </p:stCondLst>
                            <p:childTnLst>
                              <p:par>
                                <p:cTn id="52" presetID="22" presetClass="entr" presetSubtype="1" fill="hold" grpId="0" nodeType="after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wipe(up)">
                                      <p:cBhvr>
                                        <p:cTn id="54" dur="500"/>
                                        <p:tgtEl>
                                          <p:spTgt spid="50"/>
                                        </p:tgtEl>
                                      </p:cBhvr>
                                    </p:animEffect>
                                  </p:childTnLst>
                                </p:cTn>
                              </p:par>
                            </p:childTnLst>
                          </p:cTn>
                        </p:par>
                        <p:par>
                          <p:cTn id="55" fill="hold">
                            <p:stCondLst>
                              <p:cond delay="3500"/>
                            </p:stCondLst>
                            <p:childTnLst>
                              <p:par>
                                <p:cTn id="56" presetID="9" presetClass="entr" presetSubtype="0" fill="hold" grpId="0" nodeType="afterEffect">
                                  <p:stCondLst>
                                    <p:cond delay="0"/>
                                  </p:stCondLst>
                                  <p:childTnLst>
                                    <p:set>
                                      <p:cBhvr>
                                        <p:cTn id="57" dur="1" fill="hold">
                                          <p:stCondLst>
                                            <p:cond delay="0"/>
                                          </p:stCondLst>
                                        </p:cTn>
                                        <p:tgtEl>
                                          <p:spTgt spid="55"/>
                                        </p:tgtEl>
                                        <p:attrNameLst>
                                          <p:attrName>style.visibility</p:attrName>
                                        </p:attrNameLst>
                                      </p:cBhvr>
                                      <p:to>
                                        <p:strVal val="visible"/>
                                      </p:to>
                                    </p:set>
                                    <p:animEffect transition="in" filter="dissolve">
                                      <p:cBhvr>
                                        <p:cTn id="58" dur="500"/>
                                        <p:tgtEl>
                                          <p:spTgt spid="55"/>
                                        </p:tgtEl>
                                      </p:cBhvr>
                                    </p:animEffect>
                                  </p:childTnLst>
                                </p:cTn>
                              </p:par>
                            </p:childTnLst>
                          </p:cTn>
                        </p:par>
                        <p:par>
                          <p:cTn id="59" fill="hold">
                            <p:stCondLst>
                              <p:cond delay="4000"/>
                            </p:stCondLst>
                            <p:childTnLst>
                              <p:par>
                                <p:cTn id="60" presetID="9" presetClass="entr" presetSubtype="0" fill="hold" nodeType="after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dissolve">
                                      <p:cBhvr>
                                        <p:cTn id="62" dur="500"/>
                                        <p:tgtEl>
                                          <p:spTgt spid="6"/>
                                        </p:tgtEl>
                                      </p:cBhvr>
                                    </p:animEffect>
                                  </p:childTnLst>
                                </p:cTn>
                              </p:par>
                            </p:childTnLst>
                          </p:cTn>
                        </p:par>
                        <p:par>
                          <p:cTn id="63" fill="hold">
                            <p:stCondLst>
                              <p:cond delay="4500"/>
                            </p:stCondLst>
                            <p:childTnLst>
                              <p:par>
                                <p:cTn id="64" presetID="9" presetClass="entr" presetSubtype="0" fill="hold" nodeType="after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dissolve">
                                      <p:cBhvr>
                                        <p:cTn id="66" dur="500"/>
                                        <p:tgtEl>
                                          <p:spTgt spid="9"/>
                                        </p:tgtEl>
                                      </p:cBhvr>
                                    </p:animEffect>
                                  </p:childTnLst>
                                </p:cTn>
                              </p:par>
                            </p:childTnLst>
                          </p:cTn>
                        </p:par>
                        <p:par>
                          <p:cTn id="67" fill="hold">
                            <p:stCondLst>
                              <p:cond delay="5000"/>
                            </p:stCondLst>
                            <p:childTnLst>
                              <p:par>
                                <p:cTn id="68" presetID="9" presetClass="entr" presetSubtype="0" fill="hold" nodeType="after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dissolve">
                                      <p:cBhvr>
                                        <p:cTn id="70" dur="500"/>
                                        <p:tgtEl>
                                          <p:spTgt spid="10"/>
                                        </p:tgtEl>
                                      </p:cBhvr>
                                    </p:animEffect>
                                  </p:childTnLst>
                                </p:cTn>
                              </p:par>
                            </p:childTnLst>
                          </p:cTn>
                        </p:par>
                        <p:par>
                          <p:cTn id="71" fill="hold">
                            <p:stCondLst>
                              <p:cond delay="5500"/>
                            </p:stCondLst>
                            <p:childTnLst>
                              <p:par>
                                <p:cTn id="72" presetID="9" presetClass="entr" presetSubtype="0" fill="hold" nodeType="after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dissolve">
                                      <p:cBhvr>
                                        <p:cTn id="74" dur="500"/>
                                        <p:tgtEl>
                                          <p:spTgt spid="11"/>
                                        </p:tgtEl>
                                      </p:cBhvr>
                                    </p:animEffect>
                                  </p:childTnLst>
                                </p:cTn>
                              </p:par>
                            </p:childTnLst>
                          </p:cTn>
                        </p:par>
                        <p:par>
                          <p:cTn id="75" fill="hold">
                            <p:stCondLst>
                              <p:cond delay="6000"/>
                            </p:stCondLst>
                            <p:childTnLst>
                              <p:par>
                                <p:cTn id="76" presetID="9" presetClass="entr" presetSubtype="0" fill="hold"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dissolve">
                                      <p:cBhvr>
                                        <p:cTn id="78" dur="500"/>
                                        <p:tgtEl>
                                          <p:spTgt spid="12"/>
                                        </p:tgtEl>
                                      </p:cBhvr>
                                    </p:animEffect>
                                  </p:childTnLst>
                                </p:cTn>
                              </p:par>
                            </p:childTnLst>
                          </p:cTn>
                        </p:par>
                        <p:par>
                          <p:cTn id="79" fill="hold">
                            <p:stCondLst>
                              <p:cond delay="6500"/>
                            </p:stCondLst>
                            <p:childTnLst>
                              <p:par>
                                <p:cTn id="80" presetID="9" presetClass="entr" presetSubtype="0" fill="hold" nodeType="after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dissolve">
                                      <p:cBhvr>
                                        <p:cTn id="82" dur="500"/>
                                        <p:tgtEl>
                                          <p:spTgt spid="13"/>
                                        </p:tgtEl>
                                      </p:cBhvr>
                                    </p:animEffect>
                                  </p:childTnLst>
                                </p:cTn>
                              </p:par>
                            </p:childTnLst>
                          </p:cTn>
                        </p:par>
                        <p:par>
                          <p:cTn id="83" fill="hold">
                            <p:stCondLst>
                              <p:cond delay="7000"/>
                            </p:stCondLst>
                            <p:childTnLst>
                              <p:par>
                                <p:cTn id="84" presetID="9" presetClass="entr" presetSubtype="0" fill="hold" nodeType="after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dissolve">
                                      <p:cBhvr>
                                        <p:cTn id="86" dur="500"/>
                                        <p:tgtEl>
                                          <p:spTgt spid="14"/>
                                        </p:tgtEl>
                                      </p:cBhvr>
                                    </p:animEffect>
                                  </p:childTnLst>
                                </p:cTn>
                              </p:par>
                            </p:childTnLst>
                          </p:cTn>
                        </p:par>
                        <p:par>
                          <p:cTn id="87" fill="hold">
                            <p:stCondLst>
                              <p:cond delay="7500"/>
                            </p:stCondLst>
                            <p:childTnLst>
                              <p:par>
                                <p:cTn id="88" presetID="9" presetClass="entr" presetSubtype="0" fill="hold" nodeType="afterEffect">
                                  <p:stCondLst>
                                    <p:cond delay="0"/>
                                  </p:stCondLst>
                                  <p:childTnLst>
                                    <p:set>
                                      <p:cBhvr>
                                        <p:cTn id="89" dur="1" fill="hold">
                                          <p:stCondLst>
                                            <p:cond delay="0"/>
                                          </p:stCondLst>
                                        </p:cTn>
                                        <p:tgtEl>
                                          <p:spTgt spid="15"/>
                                        </p:tgtEl>
                                        <p:attrNameLst>
                                          <p:attrName>style.visibility</p:attrName>
                                        </p:attrNameLst>
                                      </p:cBhvr>
                                      <p:to>
                                        <p:strVal val="visible"/>
                                      </p:to>
                                    </p:set>
                                    <p:animEffect transition="in" filter="dissolve">
                                      <p:cBhvr>
                                        <p:cTn id="90" dur="500"/>
                                        <p:tgtEl>
                                          <p:spTgt spid="15"/>
                                        </p:tgtEl>
                                      </p:cBhvr>
                                    </p:animEffect>
                                  </p:childTnLst>
                                </p:cTn>
                              </p:par>
                            </p:childTnLst>
                          </p:cTn>
                        </p:par>
                        <p:par>
                          <p:cTn id="91" fill="hold">
                            <p:stCondLst>
                              <p:cond delay="8000"/>
                            </p:stCondLst>
                            <p:childTnLst>
                              <p:par>
                                <p:cTn id="92" presetID="9" presetClass="entr" presetSubtype="0" fill="hold"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dissolve">
                                      <p:cBhvr>
                                        <p:cTn id="94" dur="500"/>
                                        <p:tgtEl>
                                          <p:spTgt spid="16"/>
                                        </p:tgtEl>
                                      </p:cBhvr>
                                    </p:animEffect>
                                  </p:childTnLst>
                                </p:cTn>
                              </p:par>
                            </p:childTnLst>
                          </p:cTn>
                        </p:par>
                        <p:par>
                          <p:cTn id="95" fill="hold">
                            <p:stCondLst>
                              <p:cond delay="8500"/>
                            </p:stCondLst>
                            <p:childTnLst>
                              <p:par>
                                <p:cTn id="96" presetID="9" presetClass="entr" presetSubtype="0" fill="hold" nodeType="afterEffect">
                                  <p:stCondLst>
                                    <p:cond delay="0"/>
                                  </p:stCondLst>
                                  <p:childTnLst>
                                    <p:set>
                                      <p:cBhvr>
                                        <p:cTn id="97" dur="1" fill="hold">
                                          <p:stCondLst>
                                            <p:cond delay="0"/>
                                          </p:stCondLst>
                                        </p:cTn>
                                        <p:tgtEl>
                                          <p:spTgt spid="17"/>
                                        </p:tgtEl>
                                        <p:attrNameLst>
                                          <p:attrName>style.visibility</p:attrName>
                                        </p:attrNameLst>
                                      </p:cBhvr>
                                      <p:to>
                                        <p:strVal val="visible"/>
                                      </p:to>
                                    </p:set>
                                    <p:animEffect transition="in" filter="dissolve">
                                      <p:cBhvr>
                                        <p:cTn id="98" dur="500"/>
                                        <p:tgtEl>
                                          <p:spTgt spid="17"/>
                                        </p:tgtEl>
                                      </p:cBhvr>
                                    </p:animEffect>
                                  </p:childTnLst>
                                </p:cTn>
                              </p:par>
                            </p:childTnLst>
                          </p:cTn>
                        </p:par>
                        <p:par>
                          <p:cTn id="99" fill="hold">
                            <p:stCondLst>
                              <p:cond delay="9000"/>
                            </p:stCondLst>
                            <p:childTnLst>
                              <p:par>
                                <p:cTn id="100" presetID="9" presetClass="entr" presetSubtype="0" fill="hold" nodeType="after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dissolve">
                                      <p:cBhvr>
                                        <p:cTn id="102" dur="500"/>
                                        <p:tgtEl>
                                          <p:spTgt spid="18"/>
                                        </p:tgtEl>
                                      </p:cBhvr>
                                    </p:animEffect>
                                  </p:childTnLst>
                                </p:cTn>
                              </p:par>
                            </p:childTnLst>
                          </p:cTn>
                        </p:par>
                        <p:par>
                          <p:cTn id="103" fill="hold">
                            <p:stCondLst>
                              <p:cond delay="9500"/>
                            </p:stCondLst>
                            <p:childTnLst>
                              <p:par>
                                <p:cTn id="104" presetID="9" presetClass="entr" presetSubtype="0" fill="hold" nodeType="afterEffect">
                                  <p:stCondLst>
                                    <p:cond delay="0"/>
                                  </p:stCondLst>
                                  <p:childTnLst>
                                    <p:set>
                                      <p:cBhvr>
                                        <p:cTn id="105" dur="1" fill="hold">
                                          <p:stCondLst>
                                            <p:cond delay="0"/>
                                          </p:stCondLst>
                                        </p:cTn>
                                        <p:tgtEl>
                                          <p:spTgt spid="20"/>
                                        </p:tgtEl>
                                        <p:attrNameLst>
                                          <p:attrName>style.visibility</p:attrName>
                                        </p:attrNameLst>
                                      </p:cBhvr>
                                      <p:to>
                                        <p:strVal val="visible"/>
                                      </p:to>
                                    </p:set>
                                    <p:animEffect transition="in" filter="dissolve">
                                      <p:cBhvr>
                                        <p:cTn id="106" dur="500"/>
                                        <p:tgtEl>
                                          <p:spTgt spid="20"/>
                                        </p:tgtEl>
                                      </p:cBhvr>
                                    </p:animEffect>
                                  </p:childTnLst>
                                </p:cTn>
                              </p:par>
                            </p:childTnLst>
                          </p:cTn>
                        </p:par>
                        <p:par>
                          <p:cTn id="107" fill="hold">
                            <p:stCondLst>
                              <p:cond delay="10000"/>
                            </p:stCondLst>
                            <p:childTnLst>
                              <p:par>
                                <p:cTn id="108" presetID="9" presetClass="entr" presetSubtype="0" fill="hold" nodeType="afterEffect">
                                  <p:stCondLst>
                                    <p:cond delay="0"/>
                                  </p:stCondLst>
                                  <p:childTnLst>
                                    <p:set>
                                      <p:cBhvr>
                                        <p:cTn id="109" dur="1" fill="hold">
                                          <p:stCondLst>
                                            <p:cond delay="0"/>
                                          </p:stCondLst>
                                        </p:cTn>
                                        <p:tgtEl>
                                          <p:spTgt spid="21"/>
                                        </p:tgtEl>
                                        <p:attrNameLst>
                                          <p:attrName>style.visibility</p:attrName>
                                        </p:attrNameLst>
                                      </p:cBhvr>
                                      <p:to>
                                        <p:strVal val="visible"/>
                                      </p:to>
                                    </p:set>
                                    <p:animEffect transition="in" filter="dissolve">
                                      <p:cBhvr>
                                        <p:cTn id="110" dur="500"/>
                                        <p:tgtEl>
                                          <p:spTgt spid="21"/>
                                        </p:tgtEl>
                                      </p:cBhvr>
                                    </p:animEffect>
                                  </p:childTnLst>
                                </p:cTn>
                              </p:par>
                            </p:childTnLst>
                          </p:cTn>
                        </p:par>
                        <p:par>
                          <p:cTn id="111" fill="hold">
                            <p:stCondLst>
                              <p:cond delay="10500"/>
                            </p:stCondLst>
                            <p:childTnLst>
                              <p:par>
                                <p:cTn id="112" presetID="9" presetClass="entr" presetSubtype="0" fill="hold" nodeType="afterEffect">
                                  <p:stCondLst>
                                    <p:cond delay="0"/>
                                  </p:stCondLst>
                                  <p:childTnLst>
                                    <p:set>
                                      <p:cBhvr>
                                        <p:cTn id="113" dur="1" fill="hold">
                                          <p:stCondLst>
                                            <p:cond delay="0"/>
                                          </p:stCondLst>
                                        </p:cTn>
                                        <p:tgtEl>
                                          <p:spTgt spid="22"/>
                                        </p:tgtEl>
                                        <p:attrNameLst>
                                          <p:attrName>style.visibility</p:attrName>
                                        </p:attrNameLst>
                                      </p:cBhvr>
                                      <p:to>
                                        <p:strVal val="visible"/>
                                      </p:to>
                                    </p:set>
                                    <p:animEffect transition="in" filter="dissolve">
                                      <p:cBhvr>
                                        <p:cTn id="114" dur="500"/>
                                        <p:tgtEl>
                                          <p:spTgt spid="22"/>
                                        </p:tgtEl>
                                      </p:cBhvr>
                                    </p:animEffect>
                                  </p:childTnLst>
                                </p:cTn>
                              </p:par>
                            </p:childTnLst>
                          </p:cTn>
                        </p:par>
                      </p:childTnLst>
                    </p:cTn>
                  </p:par>
                  <p:par>
                    <p:cTn id="115" fill="hold">
                      <p:stCondLst>
                        <p:cond delay="indefinite"/>
                      </p:stCondLst>
                      <p:childTnLst>
                        <p:par>
                          <p:cTn id="116" fill="hold">
                            <p:stCondLst>
                              <p:cond delay="0"/>
                            </p:stCondLst>
                            <p:childTnLst>
                              <p:par>
                                <p:cTn id="117" presetID="22" presetClass="entr" presetSubtype="4" fill="hold" grpId="0" nodeType="clickEffect">
                                  <p:stCondLst>
                                    <p:cond delay="0"/>
                                  </p:stCondLst>
                                  <p:childTnLst>
                                    <p:set>
                                      <p:cBhvr>
                                        <p:cTn id="118" dur="1" fill="hold">
                                          <p:stCondLst>
                                            <p:cond delay="0"/>
                                          </p:stCondLst>
                                        </p:cTn>
                                        <p:tgtEl>
                                          <p:spTgt spid="42"/>
                                        </p:tgtEl>
                                        <p:attrNameLst>
                                          <p:attrName>style.visibility</p:attrName>
                                        </p:attrNameLst>
                                      </p:cBhvr>
                                      <p:to>
                                        <p:strVal val="visible"/>
                                      </p:to>
                                    </p:set>
                                    <p:animEffect transition="in" filter="wipe(down)">
                                      <p:cBhvr>
                                        <p:cTn id="119"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utoUpdateAnimBg="0"/>
      <p:bldP spid="42" grpId="0" animBg="1"/>
      <p:bldP spid="43" grpId="0" autoUpdateAnimBg="0"/>
      <p:bldP spid="44" grpId="0" animBg="1"/>
      <p:bldP spid="45" grpId="0" autoUpdateAnimBg="0"/>
      <p:bldP spid="50" grpId="0" animBg="1"/>
      <p:bldP spid="55"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Title 1"/>
          <p:cNvSpPr>
            <a:spLocks noGrp="1"/>
          </p:cNvSpPr>
          <p:nvPr>
            <p:ph type="title"/>
          </p:nvPr>
        </p:nvSpPr>
        <p:spPr/>
        <p:txBody>
          <a:bodyPr/>
          <a:lstStyle/>
          <a:p>
            <a:pPr eaLnBrk="1" hangingPunct="1"/>
            <a:r>
              <a:rPr lang="en-GB" smtClean="0"/>
              <a:t>Mack (1993)</a:t>
            </a:r>
            <a:br>
              <a:rPr lang="en-GB" smtClean="0"/>
            </a:br>
            <a:r>
              <a:rPr lang="en-GB" sz="2000" smtClean="0"/>
              <a:t>is a regression formulation of volume weighted average link ratios</a:t>
            </a:r>
            <a:endParaRPr lang="en-US" sz="2000" smtClean="0"/>
          </a:p>
        </p:txBody>
      </p:sp>
      <p:sp>
        <p:nvSpPr>
          <p:cNvPr id="2057" name="Rectangle 5"/>
          <p:cNvSpPr>
            <a:spLocks noGrp="1" noChangeArrowheads="1"/>
          </p:cNvSpPr>
          <p:nvPr>
            <p:ph idx="1"/>
          </p:nvPr>
        </p:nvSpPr>
        <p:spPr>
          <a:xfrm>
            <a:off x="801688" y="4437063"/>
            <a:ext cx="7924800" cy="863600"/>
          </a:xfrm>
        </p:spPr>
        <p:txBody>
          <a:bodyPr/>
          <a:lstStyle/>
          <a:p>
            <a:pPr algn="ctr" eaLnBrk="1" hangingPunct="1">
              <a:buFontTx/>
              <a:buNone/>
            </a:pPr>
            <a:r>
              <a:rPr lang="en-AU" smtClean="0"/>
              <a:t>Chain Ladder Ratio</a:t>
            </a:r>
            <a:r>
              <a:rPr lang="en-US" smtClean="0"/>
              <a:t> </a:t>
            </a:r>
            <a:r>
              <a:rPr lang="en-US" i="1" smtClean="0"/>
              <a:t>(</a:t>
            </a:r>
            <a:r>
              <a:rPr lang="en-US" b="1" i="1" u="sng" smtClean="0"/>
              <a:t>Volume Weighted Average</a:t>
            </a:r>
            <a:r>
              <a:rPr lang="en-US" i="1" smtClean="0"/>
              <a:t>)</a:t>
            </a:r>
            <a:endParaRPr lang="en-AU" i="1" smtClean="0"/>
          </a:p>
          <a:p>
            <a:pPr algn="ctr" eaLnBrk="1" hangingPunct="1">
              <a:buFontTx/>
              <a:buNone/>
            </a:pPr>
            <a:endParaRPr lang="en-AU" smtClean="0"/>
          </a:p>
          <a:p>
            <a:pPr algn="ctr" eaLnBrk="1" hangingPunct="1">
              <a:buFontTx/>
              <a:buNone/>
            </a:pPr>
            <a:endParaRPr lang="en-AU" smtClean="0"/>
          </a:p>
        </p:txBody>
      </p:sp>
      <p:sp>
        <p:nvSpPr>
          <p:cNvPr id="8196" name="Slide Number Placeholder 4"/>
          <p:cNvSpPr>
            <a:spLocks noGrp="1"/>
          </p:cNvSpPr>
          <p:nvPr>
            <p:ph type="sldNum" sz="quarter" idx="10"/>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11B3FB3C-66AC-4046-8570-FBB8AF9006DD}" type="slidenum">
              <a:rPr lang="en-US" smtClean="0"/>
              <a:pPr fontAlgn="base">
                <a:spcBef>
                  <a:spcPct val="0"/>
                </a:spcBef>
                <a:spcAft>
                  <a:spcPct val="0"/>
                </a:spcAft>
                <a:defRPr/>
              </a:pPr>
              <a:t>8</a:t>
            </a:fld>
            <a:endParaRPr lang="en-US" smtClean="0"/>
          </a:p>
        </p:txBody>
      </p:sp>
      <p:graphicFrame>
        <p:nvGraphicFramePr>
          <p:cNvPr id="2050" name="Object 6">
            <a:hlinkClick r:id="" action="ppaction://ole?verb=0"/>
          </p:cNvPr>
          <p:cNvGraphicFramePr>
            <a:graphicFrameLocks/>
          </p:cNvGraphicFramePr>
          <p:nvPr/>
        </p:nvGraphicFramePr>
        <p:xfrm>
          <a:off x="2152650" y="1404938"/>
          <a:ext cx="4972050" cy="482600"/>
        </p:xfrm>
        <a:graphic>
          <a:graphicData uri="http://schemas.openxmlformats.org/presentationml/2006/ole">
            <mc:AlternateContent xmlns:mc="http://schemas.openxmlformats.org/markup-compatibility/2006">
              <mc:Choice xmlns:v="urn:schemas-microsoft-com:vml" Requires="v">
                <p:oleObj spid="_x0000_s2068" name="Equation" r:id="rId3" imgW="1612800" imgH="228600" progId="Equation.3">
                  <p:embed/>
                </p:oleObj>
              </mc:Choice>
              <mc:Fallback>
                <p:oleObj name="Equation" r:id="rId3" imgW="1612800" imgH="228600" progId="Equation.3">
                  <p:embed/>
                  <p:pic>
                    <p:nvPicPr>
                      <p:cNvPr id="0" name="Object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2650" y="1404938"/>
                        <a:ext cx="4972050" cy="48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1" name="Object 7">
            <a:hlinkClick r:id="" action="ppaction://ole?verb=0"/>
          </p:cNvPr>
          <p:cNvGraphicFramePr>
            <a:graphicFrameLocks/>
          </p:cNvGraphicFramePr>
          <p:nvPr/>
        </p:nvGraphicFramePr>
        <p:xfrm>
          <a:off x="2049463" y="3302000"/>
          <a:ext cx="5173662" cy="1062038"/>
        </p:xfrm>
        <a:graphic>
          <a:graphicData uri="http://schemas.openxmlformats.org/presentationml/2006/ole">
            <mc:AlternateContent xmlns:mc="http://schemas.openxmlformats.org/markup-compatibility/2006">
              <mc:Choice xmlns:v="urn:schemas-microsoft-com:vml" Requires="v">
                <p:oleObj spid="_x0000_s2069" name="Equation" r:id="rId5" imgW="2387520" imgH="850680" progId="Equation.3">
                  <p:embed/>
                </p:oleObj>
              </mc:Choice>
              <mc:Fallback>
                <p:oleObj name="Equation" r:id="rId5" imgW="2387520" imgH="850680" progId="Equation.3">
                  <p:embed/>
                  <p:pic>
                    <p:nvPicPr>
                      <p:cNvPr id="0" name="Object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49463" y="3302000"/>
                        <a:ext cx="5173662" cy="1062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2" name="Object 8">
            <a:hlinkClick r:id="" action="ppaction://ole?verb=0"/>
          </p:cNvPr>
          <p:cNvGraphicFramePr>
            <a:graphicFrameLocks/>
          </p:cNvGraphicFramePr>
          <p:nvPr/>
        </p:nvGraphicFramePr>
        <p:xfrm>
          <a:off x="2000250" y="5229225"/>
          <a:ext cx="5181600" cy="712788"/>
        </p:xfrm>
        <a:graphic>
          <a:graphicData uri="http://schemas.openxmlformats.org/presentationml/2006/ole">
            <mc:AlternateContent xmlns:mc="http://schemas.openxmlformats.org/markup-compatibility/2006">
              <mc:Choice xmlns:v="urn:schemas-microsoft-com:vml" Requires="v">
                <p:oleObj spid="_x0000_s2070" name="Equation" r:id="rId7" imgW="1422360" imgH="393480" progId="Equation.3">
                  <p:embed/>
                </p:oleObj>
              </mc:Choice>
              <mc:Fallback>
                <p:oleObj name="Equation" r:id="rId7" imgW="1422360" imgH="393480" progId="Equation.3">
                  <p:embed/>
                  <p:pic>
                    <p:nvPicPr>
                      <p:cNvPr id="0" name="Object 8"/>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00250" y="5229225"/>
                        <a:ext cx="5181600" cy="712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3" name="Object 9">
            <a:hlinkClick r:id="" action="ppaction://ole?verb=0"/>
          </p:cNvPr>
          <p:cNvGraphicFramePr>
            <a:graphicFrameLocks/>
          </p:cNvGraphicFramePr>
          <p:nvPr/>
        </p:nvGraphicFramePr>
        <p:xfrm>
          <a:off x="8421688" y="3049588"/>
          <a:ext cx="76200" cy="53975"/>
        </p:xfrm>
        <a:graphic>
          <a:graphicData uri="http://schemas.openxmlformats.org/presentationml/2006/ole">
            <mc:AlternateContent xmlns:mc="http://schemas.openxmlformats.org/markup-compatibility/2006">
              <mc:Choice xmlns:v="urn:schemas-microsoft-com:vml" Requires="v">
                <p:oleObj spid="_x0000_s2071" name="Equation" r:id="rId9" imgW="114120" imgH="215640" progId="Equation.3">
                  <p:embed/>
                </p:oleObj>
              </mc:Choice>
              <mc:Fallback>
                <p:oleObj name="Equation" r:id="rId9" imgW="114120" imgH="215640" progId="Equation.3">
                  <p:embed/>
                  <p:pic>
                    <p:nvPicPr>
                      <p:cNvPr id="0" name="Object 9"/>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421688" y="3049588"/>
                        <a:ext cx="76200" cy="5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2054" name="Object 10"/>
          <p:cNvGraphicFramePr>
            <a:graphicFrameLocks noChangeAspect="1"/>
          </p:cNvGraphicFramePr>
          <p:nvPr/>
        </p:nvGraphicFramePr>
        <p:xfrm>
          <a:off x="2144713" y="2060575"/>
          <a:ext cx="5037137" cy="1050925"/>
        </p:xfrm>
        <a:graphic>
          <a:graphicData uri="http://schemas.openxmlformats.org/presentationml/2006/ole">
            <mc:AlternateContent xmlns:mc="http://schemas.openxmlformats.org/markup-compatibility/2006">
              <mc:Choice xmlns:v="urn:schemas-microsoft-com:vml" Requires="v">
                <p:oleObj spid="_x0000_s2072" name="Equation" r:id="rId11" imgW="2197080" imgH="863280" progId="Equation.3">
                  <p:embed/>
                </p:oleObj>
              </mc:Choice>
              <mc:Fallback>
                <p:oleObj name="Equation" r:id="rId11" imgW="2197080" imgH="863280" progId="Equation.3">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144713" y="2060575"/>
                        <a:ext cx="5037137" cy="105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0" name="Text Box 11"/>
          <p:cNvSpPr txBox="1">
            <a:spLocks noChangeArrowheads="1"/>
          </p:cNvSpPr>
          <p:nvPr/>
        </p:nvSpPr>
        <p:spPr bwMode="auto">
          <a:xfrm>
            <a:off x="2792413" y="5949950"/>
            <a:ext cx="4176712" cy="1014413"/>
          </a:xfrm>
          <a:prstGeom prst="rect">
            <a:avLst/>
          </a:prstGeom>
          <a:noFill/>
          <a:ln w="12700">
            <a:noFill/>
            <a:miter lim="800000"/>
            <a:headEnd/>
            <a:tailEnd/>
          </a:ln>
        </p:spPr>
        <p:txBody>
          <a:bodyPr>
            <a:spAutoFit/>
          </a:bodyPr>
          <a:lstStyle/>
          <a:p>
            <a:pPr algn="ctr" eaLnBrk="0" hangingPunct="0">
              <a:spcBef>
                <a:spcPct val="20000"/>
              </a:spcBef>
              <a:buClr>
                <a:schemeClr val="accent2"/>
              </a:buClr>
              <a:buSzPct val="75000"/>
              <a:buFont typeface="Monotype Sorts" pitchFamily="2" charset="2"/>
              <a:buNone/>
            </a:pPr>
            <a:r>
              <a:rPr lang="en-AU" sz="2400"/>
              <a:t>Arithmetic Average</a:t>
            </a:r>
          </a:p>
          <a:p>
            <a:pPr eaLnBrk="0" hangingPunct="0">
              <a:spcBef>
                <a:spcPct val="50000"/>
              </a:spcBef>
            </a:pPr>
            <a:endParaRPr lang="en-AU" sz="2400"/>
          </a:p>
        </p:txBody>
      </p:sp>
      <p:graphicFrame>
        <p:nvGraphicFramePr>
          <p:cNvPr id="2055" name="Object 12"/>
          <p:cNvGraphicFramePr>
            <a:graphicFrameLocks noChangeAspect="1"/>
          </p:cNvGraphicFramePr>
          <p:nvPr/>
        </p:nvGraphicFramePr>
        <p:xfrm>
          <a:off x="2792413" y="476250"/>
          <a:ext cx="792162" cy="431800"/>
        </p:xfrm>
        <a:graphic>
          <a:graphicData uri="http://schemas.openxmlformats.org/presentationml/2006/ole">
            <mc:AlternateContent xmlns:mc="http://schemas.openxmlformats.org/markup-compatibility/2006">
              <mc:Choice xmlns:v="urn:schemas-microsoft-com:vml" Requires="v">
                <p:oleObj spid="_x0000_s2073" name="Equation" r:id="rId13" imgW="431640" imgH="228600" progId="Equation.3">
                  <p:embed/>
                </p:oleObj>
              </mc:Choice>
              <mc:Fallback>
                <p:oleObj name="Equation" r:id="rId13" imgW="431640" imgH="228600" progId="Equation.3">
                  <p:embed/>
                  <p:pic>
                    <p:nvPicPr>
                      <p:cNvPr id="0" name="Object 1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792413" y="476250"/>
                        <a:ext cx="792162"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AP_PPT_Speaker_template_F">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1453</TotalTime>
  <Words>2240</Words>
  <Application>Microsoft Office PowerPoint</Application>
  <PresentationFormat>A4 Paper (210x297 mm)</PresentationFormat>
  <Paragraphs>424</Paragraphs>
  <Slides>61</Slides>
  <Notes>0</Notes>
  <HiddenSlides>0</HiddenSlides>
  <MMClips>0</MMClips>
  <ScaleCrop>false</ScaleCrop>
  <HeadingPairs>
    <vt:vector size="6" baseType="variant">
      <vt:variant>
        <vt:lpstr>Theme</vt:lpstr>
      </vt:variant>
      <vt:variant>
        <vt:i4>2</vt:i4>
      </vt:variant>
      <vt:variant>
        <vt:lpstr>Embedded OLE Servers</vt:lpstr>
      </vt:variant>
      <vt:variant>
        <vt:i4>4</vt:i4>
      </vt:variant>
      <vt:variant>
        <vt:lpstr>Slide Titles</vt:lpstr>
      </vt:variant>
      <vt:variant>
        <vt:i4>61</vt:i4>
      </vt:variant>
    </vt:vector>
  </HeadingPairs>
  <TitlesOfParts>
    <vt:vector size="67" baseType="lpstr">
      <vt:lpstr>AP_PPT_Speaker_template_F</vt:lpstr>
      <vt:lpstr>Office Theme</vt:lpstr>
      <vt:lpstr>Equation</vt:lpstr>
      <vt:lpstr>Microsoft Equation 3.0</vt:lpstr>
      <vt:lpstr>Picture</vt:lpstr>
      <vt:lpstr>Bitmap Image</vt:lpstr>
      <vt:lpstr>Summary</vt:lpstr>
      <vt:lpstr>Summary</vt:lpstr>
      <vt:lpstr>Summary</vt:lpstr>
      <vt:lpstr>Summary- Tomorrow E06 on SII and IFRS4 metrics</vt:lpstr>
      <vt:lpstr>Summary- Advantages of the PTF and MPTF modelling frameworks</vt:lpstr>
      <vt:lpstr>Variability and Uncertainty</vt:lpstr>
      <vt:lpstr>Example: Coin vs Roulette Wheel</vt:lpstr>
      <vt:lpstr>ELRF (Extended Link Ratio Family) Modelling Framework- Regression formulation of link ratios and extensions. Includes Mack, Murphy. </vt:lpstr>
      <vt:lpstr>Mack (1993) is a regression formulation of volume weighted average link ratios</vt:lpstr>
      <vt:lpstr>Log Normal Versus Normal</vt:lpstr>
      <vt:lpstr>Weighted Least Square Regression </vt:lpstr>
      <vt:lpstr>PowerPoint Presentation</vt:lpstr>
      <vt:lpstr>PowerPoint Presentation</vt:lpstr>
      <vt:lpstr>IL(C) Data </vt:lpstr>
      <vt:lpstr>IL(C) Data Need  intercepts- best link ratios are not through origin- hence method over fits big values and under fits small values</vt:lpstr>
      <vt:lpstr>Intercept   (Murphy (1994))</vt:lpstr>
      <vt:lpstr>IL(C) data Link Ratios=1 in presence of an intercept. Zilch Predictive power </vt:lpstr>
      <vt:lpstr>Abandon Link Ratios  - No predictive power</vt:lpstr>
      <vt:lpstr>PowerPoint Presentation</vt:lpstr>
      <vt:lpstr>Is assumption   E(p | x ) = a + (b-1) x   tenable?</vt:lpstr>
      <vt:lpstr>PowerPoint Presentation</vt:lpstr>
      <vt:lpstr>Now Introduce Trend Parameter For Incrementals</vt:lpstr>
      <vt:lpstr>The Probabilistic Trend Family (PTF) Modelling Framework Study in later slides </vt:lpstr>
      <vt:lpstr>Mack=Chain Ladder  (volume weighted  average) treats accident years like development years</vt:lpstr>
      <vt:lpstr>Mack does not distinguish between accident years and development years</vt:lpstr>
      <vt:lpstr>Dataset ABC- Worker’s Comp large company</vt:lpstr>
      <vt:lpstr>The Probabilistic Trend Family (PTF)Modelling Framework Here I will use the highlighter to illustrate rudimentary concepts </vt:lpstr>
      <vt:lpstr>The PTF Modelling Framework Trend axioms satisfied by every real incremental triangle</vt:lpstr>
      <vt:lpstr>M3IR5 Data- Deterministic data with a single development period trend</vt:lpstr>
      <vt:lpstr>Probabilistic Modelling We introduce three calendar year trends</vt:lpstr>
      <vt:lpstr>Resultant development year trends (and accident year trends)</vt:lpstr>
      <vt:lpstr>Trends + randomness</vt:lpstr>
      <vt:lpstr>MODEL DISPLAYS- four integral graphs Graph bottom right represents process variability</vt:lpstr>
      <vt:lpstr>Normal distribution about trend structure  - integral part of model</vt:lpstr>
      <vt:lpstr>Validation analyses- removal of years</vt:lpstr>
      <vt:lpstr>Forecast lognormals for each cell</vt:lpstr>
      <vt:lpstr>Simulate from forecast correlated lognormals Percentiles (Quantiles) and V@R statistics</vt:lpstr>
      <vt:lpstr>PowerPoint Presentation</vt:lpstr>
      <vt:lpstr>Dataset ABC: The PTF model</vt:lpstr>
      <vt:lpstr>Dataset ABC</vt:lpstr>
      <vt:lpstr>Dataet ABC PTF-Calendar Year Trends</vt:lpstr>
      <vt:lpstr>Dataset ABC: Three simulated triangles from the fitted model, and the real data triangle? Which is real data?</vt:lpstr>
      <vt:lpstr> Dataset ABC: Three simulated, one real. Residuals of fitting only one parameter in each direction.  Which is the real data? Simulated triangles have the same statistical features as the real data! We will use Bootstrap technique later to do same thing. </vt:lpstr>
      <vt:lpstr>Dataset ABC- Wtd Standardized Residuals of Mack method (CL link ratios)</vt:lpstr>
      <vt:lpstr>Dataset ABC</vt:lpstr>
      <vt:lpstr>Dataset ABC- Removing the three calendar year trends. That is setting  the trend to zero for all calendar years in the PTF modelling framework</vt:lpstr>
      <vt:lpstr>Dataset Mack (CL ratios) reserve too high by a factor of 2!</vt:lpstr>
      <vt:lpstr>The power of the PTF modelling framework</vt:lpstr>
      <vt:lpstr>The Bootstrap Technique- it is not a model! The Bootstrap can be used as a powerful diagnostic tool  According to François Morin:</vt:lpstr>
      <vt:lpstr>This is worth repeating</vt:lpstr>
      <vt:lpstr>Bootstrap Samples</vt:lpstr>
      <vt:lpstr>Do you Bootstrap a triangle? The observations in a triangle are not iid</vt:lpstr>
      <vt:lpstr>Bootstrapping the data is like assuming each fitted value is zero. That is, a residual = observation</vt:lpstr>
      <vt:lpstr>The Residuals</vt:lpstr>
      <vt:lpstr>Bootstrapped Dataset</vt:lpstr>
      <vt:lpstr>Bootstrap sample for a loss development array</vt:lpstr>
      <vt:lpstr>Mack and the bootstrap (Dataset ABC) The bootstrap as a diagnostic tool</vt:lpstr>
      <vt:lpstr>Log-Linear Poisson Residuals versus Mack Residuals- very different. It is not the same model!</vt:lpstr>
      <vt:lpstr>Dataset ABC: The optimal identified PTF model</vt:lpstr>
      <vt:lpstr>Mack bootstrap sample versus bootstrap samples from the identified PTF model (ABC)- The bootstrap technique as a diagnostic tool</vt:lpstr>
      <vt:lpstr>Residuals of fitting the model with a single parameter in each direction for three datasets: real and two BSs from the identified optimal PTF model</vt:lpstr>
    </vt:vector>
  </TitlesOfParts>
  <Company>Actuarial Profession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Conference title Speaker names</dc:title>
  <dc:creator>barbarab</dc:creator>
  <cp:lastModifiedBy>BenZ</cp:lastModifiedBy>
  <cp:revision>131</cp:revision>
  <dcterms:created xsi:type="dcterms:W3CDTF">2010-03-11T12:44:30Z</dcterms:created>
  <dcterms:modified xsi:type="dcterms:W3CDTF">2013-10-24T14:54:30Z</dcterms:modified>
</cp:coreProperties>
</file>